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sldIdLst>
    <p:sldId id="257" r:id="rId5"/>
    <p:sldId id="306" r:id="rId6"/>
    <p:sldId id="303" r:id="rId7"/>
    <p:sldId id="307" r:id="rId8"/>
    <p:sldId id="305" r:id="rId9"/>
    <p:sldId id="308" r:id="rId10"/>
    <p:sldId id="309" r:id="rId11"/>
    <p:sldId id="313" r:id="rId12"/>
    <p:sldId id="314" r:id="rId13"/>
    <p:sldId id="315" r:id="rId14"/>
    <p:sldId id="316" r:id="rId15"/>
    <p:sldId id="302" r:id="rId16"/>
    <p:sldId id="317" r:id="rId17"/>
    <p:sldId id="319" r:id="rId18"/>
    <p:sldId id="324" r:id="rId19"/>
    <p:sldId id="322" r:id="rId20"/>
    <p:sldId id="321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3A8E9D-C119-3C4C-8E12-B7AFE180A607}" v="108" dt="2024-06-20T08:15:41.4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756"/>
      </p:cViewPr>
      <p:guideLst>
        <p:guide orient="horz" pos="2160"/>
        <p:guide pos="4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49" d="100"/>
          <a:sy n="49" d="100"/>
        </p:scale>
        <p:origin x="2668" y="48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er Küng" userId="S::oliver.kueng@vzf.ch::89f8d9d7-6081-4cdf-9780-df06dc209c42" providerId="AD" clId="Web-{E23A8E9D-C119-3C4C-8E12-B7AFE180A607}"/>
    <pc:docChg chg="modSld">
      <pc:chgData name="Oliver Küng" userId="S::oliver.kueng@vzf.ch::89f8d9d7-6081-4cdf-9780-df06dc209c42" providerId="AD" clId="Web-{E23A8E9D-C119-3C4C-8E12-B7AFE180A607}" dt="2024-06-20T08:15:38.974" v="75" actId="20577"/>
      <pc:docMkLst>
        <pc:docMk/>
      </pc:docMkLst>
      <pc:sldChg chg="modSp">
        <pc:chgData name="Oliver Küng" userId="S::oliver.kueng@vzf.ch::89f8d9d7-6081-4cdf-9780-df06dc209c42" providerId="AD" clId="Web-{E23A8E9D-C119-3C4C-8E12-B7AFE180A607}" dt="2024-06-20T08:15:09.020" v="56" actId="20577"/>
        <pc:sldMkLst>
          <pc:docMk/>
          <pc:sldMk cId="400802859" sldId="257"/>
        </pc:sldMkLst>
        <pc:spChg chg="mod">
          <ac:chgData name="Oliver Küng" userId="S::oliver.kueng@vzf.ch::89f8d9d7-6081-4cdf-9780-df06dc209c42" providerId="AD" clId="Web-{E23A8E9D-C119-3C4C-8E12-B7AFE180A607}" dt="2024-06-20T08:15:09.020" v="56" actId="20577"/>
          <ac:spMkLst>
            <pc:docMk/>
            <pc:sldMk cId="400802859" sldId="257"/>
            <ac:spMk id="3" creationId="{F0AC51D6-4740-44D4-971D-AAAA76634525}"/>
          </ac:spMkLst>
        </pc:spChg>
      </pc:sldChg>
      <pc:sldChg chg="modSp">
        <pc:chgData name="Oliver Küng" userId="S::oliver.kueng@vzf.ch::89f8d9d7-6081-4cdf-9780-df06dc209c42" providerId="AD" clId="Web-{E23A8E9D-C119-3C4C-8E12-B7AFE180A607}" dt="2024-06-20T08:15:38.974" v="75" actId="20577"/>
        <pc:sldMkLst>
          <pc:docMk/>
          <pc:sldMk cId="2625695414" sldId="306"/>
        </pc:sldMkLst>
        <pc:spChg chg="mod">
          <ac:chgData name="Oliver Küng" userId="S::oliver.kueng@vzf.ch::89f8d9d7-6081-4cdf-9780-df06dc209c42" providerId="AD" clId="Web-{E23A8E9D-C119-3C4C-8E12-B7AFE180A607}" dt="2024-06-20T08:15:38.974" v="75" actId="20577"/>
          <ac:spMkLst>
            <pc:docMk/>
            <pc:sldMk cId="2625695414" sldId="306"/>
            <ac:spMk id="3" creationId="{00000000-0000-0000-0000-000000000000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D41170-9F93-47D7-A3CC-E03D13DFA392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5250DE2-A68A-4E87-8745-55B1AA5509AE}">
      <dgm:prSet phldrT="[Text]"/>
      <dgm:spPr/>
      <dgm:t>
        <a:bodyPr/>
        <a:lstStyle/>
        <a:p>
          <a:r>
            <a:rPr lang="de-DE" dirty="0"/>
            <a:t>Effizienz</a:t>
          </a:r>
        </a:p>
      </dgm:t>
    </dgm:pt>
    <dgm:pt modelId="{ECD76DC6-796D-4CDF-BBB0-6AA5B41974ED}" type="parTrans" cxnId="{F0257009-004B-4793-9D92-3FDD6D1E670E}">
      <dgm:prSet/>
      <dgm:spPr/>
      <dgm:t>
        <a:bodyPr/>
        <a:lstStyle/>
        <a:p>
          <a:endParaRPr lang="de-DE"/>
        </a:p>
      </dgm:t>
    </dgm:pt>
    <dgm:pt modelId="{F2923CF7-DE75-4748-A4FC-E06B384386DB}" type="sibTrans" cxnId="{F0257009-004B-4793-9D92-3FDD6D1E670E}">
      <dgm:prSet/>
      <dgm:spPr/>
      <dgm:t>
        <a:bodyPr/>
        <a:lstStyle/>
        <a:p>
          <a:endParaRPr lang="de-DE"/>
        </a:p>
      </dgm:t>
    </dgm:pt>
    <dgm:pt modelId="{637A6B02-A108-4A84-A9E1-AAF51CA2B44F}">
      <dgm:prSet phldrT="[Text]"/>
      <dgm:spPr/>
      <dgm:t>
        <a:bodyPr/>
        <a:lstStyle/>
        <a:p>
          <a:r>
            <a:rPr lang="de-DE" dirty="0"/>
            <a:t>Servicequalität</a:t>
          </a:r>
        </a:p>
      </dgm:t>
    </dgm:pt>
    <dgm:pt modelId="{772D3354-2282-408C-8A70-4F7EC817AA3D}" type="parTrans" cxnId="{F477E366-44FD-4997-8B59-9C98DB60ACFC}">
      <dgm:prSet/>
      <dgm:spPr/>
      <dgm:t>
        <a:bodyPr/>
        <a:lstStyle/>
        <a:p>
          <a:endParaRPr lang="de-DE"/>
        </a:p>
      </dgm:t>
    </dgm:pt>
    <dgm:pt modelId="{40E4F0D5-9862-45C0-BD9B-A7821C8DA16A}" type="sibTrans" cxnId="{F477E366-44FD-4997-8B59-9C98DB60ACFC}">
      <dgm:prSet/>
      <dgm:spPr/>
      <dgm:t>
        <a:bodyPr/>
        <a:lstStyle/>
        <a:p>
          <a:endParaRPr lang="de-DE"/>
        </a:p>
      </dgm:t>
    </dgm:pt>
    <dgm:pt modelId="{D8946879-B392-479E-B52C-3F44B794AB37}" type="pres">
      <dgm:prSet presAssocID="{E1D41170-9F93-47D7-A3CC-E03D13DFA39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951EEFE-48D5-4742-B029-26E6F0D199A9}" type="pres">
      <dgm:prSet presAssocID="{E1D41170-9F93-47D7-A3CC-E03D13DFA392}" presName="ribbon" presStyleLbl="node1" presStyleIdx="0" presStyleCnt="1"/>
      <dgm:spPr/>
    </dgm:pt>
    <dgm:pt modelId="{7D88E2F3-4B3A-4717-91F9-8DFE96D15868}" type="pres">
      <dgm:prSet presAssocID="{E1D41170-9F93-47D7-A3CC-E03D13DFA39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D4C6AFD-58A5-46B1-AEF5-E0F3D25973F1}" type="pres">
      <dgm:prSet presAssocID="{E1D41170-9F93-47D7-A3CC-E03D13DFA39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0257009-004B-4793-9D92-3FDD6D1E670E}" srcId="{E1D41170-9F93-47D7-A3CC-E03D13DFA392}" destId="{75250DE2-A68A-4E87-8745-55B1AA5509AE}" srcOrd="0" destOrd="0" parTransId="{ECD76DC6-796D-4CDF-BBB0-6AA5B41974ED}" sibTransId="{F2923CF7-DE75-4748-A4FC-E06B384386DB}"/>
    <dgm:cxn modelId="{F477E366-44FD-4997-8B59-9C98DB60ACFC}" srcId="{E1D41170-9F93-47D7-A3CC-E03D13DFA392}" destId="{637A6B02-A108-4A84-A9E1-AAF51CA2B44F}" srcOrd="1" destOrd="0" parTransId="{772D3354-2282-408C-8A70-4F7EC817AA3D}" sibTransId="{40E4F0D5-9862-45C0-BD9B-A7821C8DA16A}"/>
    <dgm:cxn modelId="{DE32CD81-DB09-4C26-9CBE-7B6817AECDC5}" type="presOf" srcId="{637A6B02-A108-4A84-A9E1-AAF51CA2B44F}" destId="{1D4C6AFD-58A5-46B1-AEF5-E0F3D25973F1}" srcOrd="0" destOrd="0" presId="urn:microsoft.com/office/officeart/2005/8/layout/arrow6"/>
    <dgm:cxn modelId="{C8F6337C-5275-40D2-BD2E-DD45198F3350}" type="presOf" srcId="{E1D41170-9F93-47D7-A3CC-E03D13DFA392}" destId="{D8946879-B392-479E-B52C-3F44B794AB37}" srcOrd="0" destOrd="0" presId="urn:microsoft.com/office/officeart/2005/8/layout/arrow6"/>
    <dgm:cxn modelId="{FF398310-6FF5-4A3B-9F8B-83F5402988E4}" type="presOf" srcId="{75250DE2-A68A-4E87-8745-55B1AA5509AE}" destId="{7D88E2F3-4B3A-4717-91F9-8DFE96D15868}" srcOrd="0" destOrd="0" presId="urn:microsoft.com/office/officeart/2005/8/layout/arrow6"/>
    <dgm:cxn modelId="{7C66192E-59B0-47A0-BEA2-590FE6DD4B94}" type="presParOf" srcId="{D8946879-B392-479E-B52C-3F44B794AB37}" destId="{A951EEFE-48D5-4742-B029-26E6F0D199A9}" srcOrd="0" destOrd="0" presId="urn:microsoft.com/office/officeart/2005/8/layout/arrow6"/>
    <dgm:cxn modelId="{77DECC3C-3867-4676-84B3-77855B01CC21}" type="presParOf" srcId="{D8946879-B392-479E-B52C-3F44B794AB37}" destId="{7D88E2F3-4B3A-4717-91F9-8DFE96D15868}" srcOrd="1" destOrd="0" presId="urn:microsoft.com/office/officeart/2005/8/layout/arrow6"/>
    <dgm:cxn modelId="{8FF244F4-6849-4CAE-9F62-BFD1D2399EA1}" type="presParOf" srcId="{D8946879-B392-479E-B52C-3F44B794AB37}" destId="{1D4C6AFD-58A5-46B1-AEF5-E0F3D25973F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D41170-9F93-47D7-A3CC-E03D13DFA392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5250DE2-A68A-4E87-8745-55B1AA5509AE}">
      <dgm:prSet phldrT="[Text]"/>
      <dgm:spPr/>
      <dgm:t>
        <a:bodyPr/>
        <a:lstStyle/>
        <a:p>
          <a:r>
            <a:rPr lang="de-DE" dirty="0"/>
            <a:t>Einflussbereich</a:t>
          </a:r>
        </a:p>
      </dgm:t>
    </dgm:pt>
    <dgm:pt modelId="{ECD76DC6-796D-4CDF-BBB0-6AA5B41974ED}" type="parTrans" cxnId="{F0257009-004B-4793-9D92-3FDD6D1E670E}">
      <dgm:prSet/>
      <dgm:spPr/>
      <dgm:t>
        <a:bodyPr/>
        <a:lstStyle/>
        <a:p>
          <a:endParaRPr lang="de-DE"/>
        </a:p>
      </dgm:t>
    </dgm:pt>
    <dgm:pt modelId="{F2923CF7-DE75-4748-A4FC-E06B384386DB}" type="sibTrans" cxnId="{F0257009-004B-4793-9D92-3FDD6D1E670E}">
      <dgm:prSet/>
      <dgm:spPr/>
      <dgm:t>
        <a:bodyPr/>
        <a:lstStyle/>
        <a:p>
          <a:endParaRPr lang="de-DE"/>
        </a:p>
      </dgm:t>
    </dgm:pt>
    <dgm:pt modelId="{637A6B02-A108-4A84-A9E1-AAF51CA2B44F}">
      <dgm:prSet phldrT="[Text]"/>
      <dgm:spPr/>
      <dgm:t>
        <a:bodyPr/>
        <a:lstStyle/>
        <a:p>
          <a:r>
            <a:rPr lang="de-DE" dirty="0"/>
            <a:t>Verantwortung</a:t>
          </a:r>
        </a:p>
      </dgm:t>
    </dgm:pt>
    <dgm:pt modelId="{772D3354-2282-408C-8A70-4F7EC817AA3D}" type="parTrans" cxnId="{F477E366-44FD-4997-8B59-9C98DB60ACFC}">
      <dgm:prSet/>
      <dgm:spPr/>
      <dgm:t>
        <a:bodyPr/>
        <a:lstStyle/>
        <a:p>
          <a:endParaRPr lang="de-DE"/>
        </a:p>
      </dgm:t>
    </dgm:pt>
    <dgm:pt modelId="{40E4F0D5-9862-45C0-BD9B-A7821C8DA16A}" type="sibTrans" cxnId="{F477E366-44FD-4997-8B59-9C98DB60ACFC}">
      <dgm:prSet/>
      <dgm:spPr/>
      <dgm:t>
        <a:bodyPr/>
        <a:lstStyle/>
        <a:p>
          <a:endParaRPr lang="de-DE"/>
        </a:p>
      </dgm:t>
    </dgm:pt>
    <dgm:pt modelId="{D8946879-B392-479E-B52C-3F44B794AB37}" type="pres">
      <dgm:prSet presAssocID="{E1D41170-9F93-47D7-A3CC-E03D13DFA39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951EEFE-48D5-4742-B029-26E6F0D199A9}" type="pres">
      <dgm:prSet presAssocID="{E1D41170-9F93-47D7-A3CC-E03D13DFA392}" presName="ribbon" presStyleLbl="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D88E2F3-4B3A-4717-91F9-8DFE96D15868}" type="pres">
      <dgm:prSet presAssocID="{E1D41170-9F93-47D7-A3CC-E03D13DFA39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D4C6AFD-58A5-46B1-AEF5-E0F3D25973F1}" type="pres">
      <dgm:prSet presAssocID="{E1D41170-9F93-47D7-A3CC-E03D13DFA39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0257009-004B-4793-9D92-3FDD6D1E670E}" srcId="{E1D41170-9F93-47D7-A3CC-E03D13DFA392}" destId="{75250DE2-A68A-4E87-8745-55B1AA5509AE}" srcOrd="0" destOrd="0" parTransId="{ECD76DC6-796D-4CDF-BBB0-6AA5B41974ED}" sibTransId="{F2923CF7-DE75-4748-A4FC-E06B384386DB}"/>
    <dgm:cxn modelId="{F477E366-44FD-4997-8B59-9C98DB60ACFC}" srcId="{E1D41170-9F93-47D7-A3CC-E03D13DFA392}" destId="{637A6B02-A108-4A84-A9E1-AAF51CA2B44F}" srcOrd="1" destOrd="0" parTransId="{772D3354-2282-408C-8A70-4F7EC817AA3D}" sibTransId="{40E4F0D5-9862-45C0-BD9B-A7821C8DA16A}"/>
    <dgm:cxn modelId="{DE32CD81-DB09-4C26-9CBE-7B6817AECDC5}" type="presOf" srcId="{637A6B02-A108-4A84-A9E1-AAF51CA2B44F}" destId="{1D4C6AFD-58A5-46B1-AEF5-E0F3D25973F1}" srcOrd="0" destOrd="0" presId="urn:microsoft.com/office/officeart/2005/8/layout/arrow6"/>
    <dgm:cxn modelId="{C8F6337C-5275-40D2-BD2E-DD45198F3350}" type="presOf" srcId="{E1D41170-9F93-47D7-A3CC-E03D13DFA392}" destId="{D8946879-B392-479E-B52C-3F44B794AB37}" srcOrd="0" destOrd="0" presId="urn:microsoft.com/office/officeart/2005/8/layout/arrow6"/>
    <dgm:cxn modelId="{FF398310-6FF5-4A3B-9F8B-83F5402988E4}" type="presOf" srcId="{75250DE2-A68A-4E87-8745-55B1AA5509AE}" destId="{7D88E2F3-4B3A-4717-91F9-8DFE96D15868}" srcOrd="0" destOrd="0" presId="urn:microsoft.com/office/officeart/2005/8/layout/arrow6"/>
    <dgm:cxn modelId="{7C66192E-59B0-47A0-BEA2-590FE6DD4B94}" type="presParOf" srcId="{D8946879-B392-479E-B52C-3F44B794AB37}" destId="{A951EEFE-48D5-4742-B029-26E6F0D199A9}" srcOrd="0" destOrd="0" presId="urn:microsoft.com/office/officeart/2005/8/layout/arrow6"/>
    <dgm:cxn modelId="{77DECC3C-3867-4676-84B3-77855B01CC21}" type="presParOf" srcId="{D8946879-B392-479E-B52C-3F44B794AB37}" destId="{7D88E2F3-4B3A-4717-91F9-8DFE96D15868}" srcOrd="1" destOrd="0" presId="urn:microsoft.com/office/officeart/2005/8/layout/arrow6"/>
    <dgm:cxn modelId="{8FF244F4-6849-4CAE-9F62-BFD1D2399EA1}" type="presParOf" srcId="{D8946879-B392-479E-B52C-3F44B794AB37}" destId="{1D4C6AFD-58A5-46B1-AEF5-E0F3D25973F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D41170-9F93-47D7-A3CC-E03D13DFA392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5250DE2-A68A-4E87-8745-55B1AA5509AE}">
      <dgm:prSet phldrT="[Text]"/>
      <dgm:spPr/>
      <dgm:t>
        <a:bodyPr/>
        <a:lstStyle/>
        <a:p>
          <a:r>
            <a:rPr lang="de-DE" dirty="0"/>
            <a:t>Zeitdruck</a:t>
          </a:r>
        </a:p>
      </dgm:t>
    </dgm:pt>
    <dgm:pt modelId="{ECD76DC6-796D-4CDF-BBB0-6AA5B41974ED}" type="parTrans" cxnId="{F0257009-004B-4793-9D92-3FDD6D1E670E}">
      <dgm:prSet/>
      <dgm:spPr/>
      <dgm:t>
        <a:bodyPr/>
        <a:lstStyle/>
        <a:p>
          <a:endParaRPr lang="de-DE"/>
        </a:p>
      </dgm:t>
    </dgm:pt>
    <dgm:pt modelId="{F2923CF7-DE75-4748-A4FC-E06B384386DB}" type="sibTrans" cxnId="{F0257009-004B-4793-9D92-3FDD6D1E670E}">
      <dgm:prSet/>
      <dgm:spPr/>
      <dgm:t>
        <a:bodyPr/>
        <a:lstStyle/>
        <a:p>
          <a:endParaRPr lang="de-DE"/>
        </a:p>
      </dgm:t>
    </dgm:pt>
    <dgm:pt modelId="{637A6B02-A108-4A84-A9E1-AAF51CA2B44F}">
      <dgm:prSet phldrT="[Text]"/>
      <dgm:spPr/>
      <dgm:t>
        <a:bodyPr/>
        <a:lstStyle/>
        <a:p>
          <a:r>
            <a:rPr lang="de-DE" dirty="0"/>
            <a:t>Kostendruck</a:t>
          </a:r>
        </a:p>
      </dgm:t>
    </dgm:pt>
    <dgm:pt modelId="{772D3354-2282-408C-8A70-4F7EC817AA3D}" type="parTrans" cxnId="{F477E366-44FD-4997-8B59-9C98DB60ACFC}">
      <dgm:prSet/>
      <dgm:spPr/>
      <dgm:t>
        <a:bodyPr/>
        <a:lstStyle/>
        <a:p>
          <a:endParaRPr lang="de-DE"/>
        </a:p>
      </dgm:t>
    </dgm:pt>
    <dgm:pt modelId="{40E4F0D5-9862-45C0-BD9B-A7821C8DA16A}" type="sibTrans" cxnId="{F477E366-44FD-4997-8B59-9C98DB60ACFC}">
      <dgm:prSet/>
      <dgm:spPr/>
      <dgm:t>
        <a:bodyPr/>
        <a:lstStyle/>
        <a:p>
          <a:endParaRPr lang="de-DE"/>
        </a:p>
      </dgm:t>
    </dgm:pt>
    <dgm:pt modelId="{D8946879-B392-479E-B52C-3F44B794AB37}" type="pres">
      <dgm:prSet presAssocID="{E1D41170-9F93-47D7-A3CC-E03D13DFA39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951EEFE-48D5-4742-B029-26E6F0D199A9}" type="pres">
      <dgm:prSet presAssocID="{E1D41170-9F93-47D7-A3CC-E03D13DFA392}" presName="ribbon" presStyleLbl="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D88E2F3-4B3A-4717-91F9-8DFE96D15868}" type="pres">
      <dgm:prSet presAssocID="{E1D41170-9F93-47D7-A3CC-E03D13DFA39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D4C6AFD-58A5-46B1-AEF5-E0F3D25973F1}" type="pres">
      <dgm:prSet presAssocID="{E1D41170-9F93-47D7-A3CC-E03D13DFA39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0257009-004B-4793-9D92-3FDD6D1E670E}" srcId="{E1D41170-9F93-47D7-A3CC-E03D13DFA392}" destId="{75250DE2-A68A-4E87-8745-55B1AA5509AE}" srcOrd="0" destOrd="0" parTransId="{ECD76DC6-796D-4CDF-BBB0-6AA5B41974ED}" sibTransId="{F2923CF7-DE75-4748-A4FC-E06B384386DB}"/>
    <dgm:cxn modelId="{F477E366-44FD-4997-8B59-9C98DB60ACFC}" srcId="{E1D41170-9F93-47D7-A3CC-E03D13DFA392}" destId="{637A6B02-A108-4A84-A9E1-AAF51CA2B44F}" srcOrd="1" destOrd="0" parTransId="{772D3354-2282-408C-8A70-4F7EC817AA3D}" sibTransId="{40E4F0D5-9862-45C0-BD9B-A7821C8DA16A}"/>
    <dgm:cxn modelId="{DE32CD81-DB09-4C26-9CBE-7B6817AECDC5}" type="presOf" srcId="{637A6B02-A108-4A84-A9E1-AAF51CA2B44F}" destId="{1D4C6AFD-58A5-46B1-AEF5-E0F3D25973F1}" srcOrd="0" destOrd="0" presId="urn:microsoft.com/office/officeart/2005/8/layout/arrow6"/>
    <dgm:cxn modelId="{C8F6337C-5275-40D2-BD2E-DD45198F3350}" type="presOf" srcId="{E1D41170-9F93-47D7-A3CC-E03D13DFA392}" destId="{D8946879-B392-479E-B52C-3F44B794AB37}" srcOrd="0" destOrd="0" presId="urn:microsoft.com/office/officeart/2005/8/layout/arrow6"/>
    <dgm:cxn modelId="{FF398310-6FF5-4A3B-9F8B-83F5402988E4}" type="presOf" srcId="{75250DE2-A68A-4E87-8745-55B1AA5509AE}" destId="{7D88E2F3-4B3A-4717-91F9-8DFE96D15868}" srcOrd="0" destOrd="0" presId="urn:microsoft.com/office/officeart/2005/8/layout/arrow6"/>
    <dgm:cxn modelId="{7C66192E-59B0-47A0-BEA2-590FE6DD4B94}" type="presParOf" srcId="{D8946879-B392-479E-B52C-3F44B794AB37}" destId="{A951EEFE-48D5-4742-B029-26E6F0D199A9}" srcOrd="0" destOrd="0" presId="urn:microsoft.com/office/officeart/2005/8/layout/arrow6"/>
    <dgm:cxn modelId="{77DECC3C-3867-4676-84B3-77855B01CC21}" type="presParOf" srcId="{D8946879-B392-479E-B52C-3F44B794AB37}" destId="{7D88E2F3-4B3A-4717-91F9-8DFE96D15868}" srcOrd="1" destOrd="0" presId="urn:microsoft.com/office/officeart/2005/8/layout/arrow6"/>
    <dgm:cxn modelId="{8FF244F4-6849-4CAE-9F62-BFD1D2399EA1}" type="presParOf" srcId="{D8946879-B392-479E-B52C-3F44B794AB37}" destId="{1D4C6AFD-58A5-46B1-AEF5-E0F3D25973F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D41170-9F93-47D7-A3CC-E03D13DFA392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5250DE2-A68A-4E87-8745-55B1AA5509AE}">
      <dgm:prSet phldrT="[Text]"/>
      <dgm:spPr/>
      <dgm:t>
        <a:bodyPr/>
        <a:lstStyle/>
        <a:p>
          <a:r>
            <a:rPr lang="de-DE" dirty="0"/>
            <a:t>Technologien</a:t>
          </a:r>
        </a:p>
      </dgm:t>
    </dgm:pt>
    <dgm:pt modelId="{ECD76DC6-796D-4CDF-BBB0-6AA5B41974ED}" type="parTrans" cxnId="{F0257009-004B-4793-9D92-3FDD6D1E670E}">
      <dgm:prSet/>
      <dgm:spPr/>
      <dgm:t>
        <a:bodyPr/>
        <a:lstStyle/>
        <a:p>
          <a:endParaRPr lang="de-DE"/>
        </a:p>
      </dgm:t>
    </dgm:pt>
    <dgm:pt modelId="{F2923CF7-DE75-4748-A4FC-E06B384386DB}" type="sibTrans" cxnId="{F0257009-004B-4793-9D92-3FDD6D1E670E}">
      <dgm:prSet/>
      <dgm:spPr/>
      <dgm:t>
        <a:bodyPr/>
        <a:lstStyle/>
        <a:p>
          <a:endParaRPr lang="de-DE"/>
        </a:p>
      </dgm:t>
    </dgm:pt>
    <dgm:pt modelId="{637A6B02-A108-4A84-A9E1-AAF51CA2B44F}">
      <dgm:prSet phldrT="[Text]"/>
      <dgm:spPr/>
      <dgm:t>
        <a:bodyPr/>
        <a:lstStyle/>
        <a:p>
          <a:r>
            <a:rPr lang="de-DE" dirty="0"/>
            <a:t>Standort</a:t>
          </a:r>
        </a:p>
      </dgm:t>
    </dgm:pt>
    <dgm:pt modelId="{772D3354-2282-408C-8A70-4F7EC817AA3D}" type="parTrans" cxnId="{F477E366-44FD-4997-8B59-9C98DB60ACFC}">
      <dgm:prSet/>
      <dgm:spPr/>
      <dgm:t>
        <a:bodyPr/>
        <a:lstStyle/>
        <a:p>
          <a:endParaRPr lang="de-DE"/>
        </a:p>
      </dgm:t>
    </dgm:pt>
    <dgm:pt modelId="{40E4F0D5-9862-45C0-BD9B-A7821C8DA16A}" type="sibTrans" cxnId="{F477E366-44FD-4997-8B59-9C98DB60ACFC}">
      <dgm:prSet/>
      <dgm:spPr/>
      <dgm:t>
        <a:bodyPr/>
        <a:lstStyle/>
        <a:p>
          <a:endParaRPr lang="de-DE"/>
        </a:p>
      </dgm:t>
    </dgm:pt>
    <dgm:pt modelId="{D8946879-B392-479E-B52C-3F44B794AB37}" type="pres">
      <dgm:prSet presAssocID="{E1D41170-9F93-47D7-A3CC-E03D13DFA39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951EEFE-48D5-4742-B029-26E6F0D199A9}" type="pres">
      <dgm:prSet presAssocID="{E1D41170-9F93-47D7-A3CC-E03D13DFA392}" presName="ribbon" presStyleLbl="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D88E2F3-4B3A-4717-91F9-8DFE96D15868}" type="pres">
      <dgm:prSet presAssocID="{E1D41170-9F93-47D7-A3CC-E03D13DFA39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D4C6AFD-58A5-46B1-AEF5-E0F3D25973F1}" type="pres">
      <dgm:prSet presAssocID="{E1D41170-9F93-47D7-A3CC-E03D13DFA39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0257009-004B-4793-9D92-3FDD6D1E670E}" srcId="{E1D41170-9F93-47D7-A3CC-E03D13DFA392}" destId="{75250DE2-A68A-4E87-8745-55B1AA5509AE}" srcOrd="0" destOrd="0" parTransId="{ECD76DC6-796D-4CDF-BBB0-6AA5B41974ED}" sibTransId="{F2923CF7-DE75-4748-A4FC-E06B384386DB}"/>
    <dgm:cxn modelId="{F477E366-44FD-4997-8B59-9C98DB60ACFC}" srcId="{E1D41170-9F93-47D7-A3CC-E03D13DFA392}" destId="{637A6B02-A108-4A84-A9E1-AAF51CA2B44F}" srcOrd="1" destOrd="0" parTransId="{772D3354-2282-408C-8A70-4F7EC817AA3D}" sibTransId="{40E4F0D5-9862-45C0-BD9B-A7821C8DA16A}"/>
    <dgm:cxn modelId="{DE32CD81-DB09-4C26-9CBE-7B6817AECDC5}" type="presOf" srcId="{637A6B02-A108-4A84-A9E1-AAF51CA2B44F}" destId="{1D4C6AFD-58A5-46B1-AEF5-E0F3D25973F1}" srcOrd="0" destOrd="0" presId="urn:microsoft.com/office/officeart/2005/8/layout/arrow6"/>
    <dgm:cxn modelId="{C8F6337C-5275-40D2-BD2E-DD45198F3350}" type="presOf" srcId="{E1D41170-9F93-47D7-A3CC-E03D13DFA392}" destId="{D8946879-B392-479E-B52C-3F44B794AB37}" srcOrd="0" destOrd="0" presId="urn:microsoft.com/office/officeart/2005/8/layout/arrow6"/>
    <dgm:cxn modelId="{FF398310-6FF5-4A3B-9F8B-83F5402988E4}" type="presOf" srcId="{75250DE2-A68A-4E87-8745-55B1AA5509AE}" destId="{7D88E2F3-4B3A-4717-91F9-8DFE96D15868}" srcOrd="0" destOrd="0" presId="urn:microsoft.com/office/officeart/2005/8/layout/arrow6"/>
    <dgm:cxn modelId="{7C66192E-59B0-47A0-BEA2-590FE6DD4B94}" type="presParOf" srcId="{D8946879-B392-479E-B52C-3F44B794AB37}" destId="{A951EEFE-48D5-4742-B029-26E6F0D199A9}" srcOrd="0" destOrd="0" presId="urn:microsoft.com/office/officeart/2005/8/layout/arrow6"/>
    <dgm:cxn modelId="{77DECC3C-3867-4676-84B3-77855B01CC21}" type="presParOf" srcId="{D8946879-B392-479E-B52C-3F44B794AB37}" destId="{7D88E2F3-4B3A-4717-91F9-8DFE96D15868}" srcOrd="1" destOrd="0" presId="urn:microsoft.com/office/officeart/2005/8/layout/arrow6"/>
    <dgm:cxn modelId="{8FF244F4-6849-4CAE-9F62-BFD1D2399EA1}" type="presParOf" srcId="{D8946879-B392-479E-B52C-3F44B794AB37}" destId="{1D4C6AFD-58A5-46B1-AEF5-E0F3D25973F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1EEFE-48D5-4742-B029-26E6F0D199A9}">
      <dsp:nvSpPr>
        <dsp:cNvPr id="0" name=""/>
        <dsp:cNvSpPr/>
      </dsp:nvSpPr>
      <dsp:spPr>
        <a:xfrm>
          <a:off x="0" y="317076"/>
          <a:ext cx="4806950" cy="192278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8E2F3-4B3A-4717-91F9-8DFE96D15868}">
      <dsp:nvSpPr>
        <dsp:cNvPr id="0" name=""/>
        <dsp:cNvSpPr/>
      </dsp:nvSpPr>
      <dsp:spPr>
        <a:xfrm>
          <a:off x="576834" y="653563"/>
          <a:ext cx="1586293" cy="9421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/>
            <a:t>Effizienz</a:t>
          </a:r>
        </a:p>
      </dsp:txBody>
      <dsp:txXfrm>
        <a:off x="576834" y="653563"/>
        <a:ext cx="1586293" cy="942162"/>
      </dsp:txXfrm>
    </dsp:sp>
    <dsp:sp modelId="{1D4C6AFD-58A5-46B1-AEF5-E0F3D25973F1}">
      <dsp:nvSpPr>
        <dsp:cNvPr id="0" name=""/>
        <dsp:cNvSpPr/>
      </dsp:nvSpPr>
      <dsp:spPr>
        <a:xfrm>
          <a:off x="2403475" y="961208"/>
          <a:ext cx="1874710" cy="9421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/>
            <a:t>Servicequalität</a:t>
          </a:r>
        </a:p>
      </dsp:txBody>
      <dsp:txXfrm>
        <a:off x="2403475" y="961208"/>
        <a:ext cx="1874710" cy="9421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1EEFE-48D5-4742-B029-26E6F0D199A9}">
      <dsp:nvSpPr>
        <dsp:cNvPr id="0" name=""/>
        <dsp:cNvSpPr/>
      </dsp:nvSpPr>
      <dsp:spPr>
        <a:xfrm>
          <a:off x="0" y="317076"/>
          <a:ext cx="4806950" cy="1922780"/>
        </a:xfrm>
        <a:prstGeom prst="leftRightRibb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8E2F3-4B3A-4717-91F9-8DFE96D15868}">
      <dsp:nvSpPr>
        <dsp:cNvPr id="0" name=""/>
        <dsp:cNvSpPr/>
      </dsp:nvSpPr>
      <dsp:spPr>
        <a:xfrm>
          <a:off x="576834" y="653563"/>
          <a:ext cx="1586293" cy="9421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/>
            <a:t>Einflussbereich</a:t>
          </a:r>
        </a:p>
      </dsp:txBody>
      <dsp:txXfrm>
        <a:off x="576834" y="653563"/>
        <a:ext cx="1586293" cy="942162"/>
      </dsp:txXfrm>
    </dsp:sp>
    <dsp:sp modelId="{1D4C6AFD-58A5-46B1-AEF5-E0F3D25973F1}">
      <dsp:nvSpPr>
        <dsp:cNvPr id="0" name=""/>
        <dsp:cNvSpPr/>
      </dsp:nvSpPr>
      <dsp:spPr>
        <a:xfrm>
          <a:off x="2403475" y="961208"/>
          <a:ext cx="1874710" cy="9421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/>
            <a:t>Verantwortung</a:t>
          </a:r>
        </a:p>
      </dsp:txBody>
      <dsp:txXfrm>
        <a:off x="2403475" y="961208"/>
        <a:ext cx="1874710" cy="9421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1EEFE-48D5-4742-B029-26E6F0D199A9}">
      <dsp:nvSpPr>
        <dsp:cNvPr id="0" name=""/>
        <dsp:cNvSpPr/>
      </dsp:nvSpPr>
      <dsp:spPr>
        <a:xfrm>
          <a:off x="0" y="317076"/>
          <a:ext cx="4806950" cy="1922780"/>
        </a:xfrm>
        <a:prstGeom prst="leftRightRibb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8E2F3-4B3A-4717-91F9-8DFE96D15868}">
      <dsp:nvSpPr>
        <dsp:cNvPr id="0" name=""/>
        <dsp:cNvSpPr/>
      </dsp:nvSpPr>
      <dsp:spPr>
        <a:xfrm>
          <a:off x="576834" y="653563"/>
          <a:ext cx="1586293" cy="9421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3124" rIns="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/>
            <a:t>Zeitdruck</a:t>
          </a:r>
        </a:p>
      </dsp:txBody>
      <dsp:txXfrm>
        <a:off x="576834" y="653563"/>
        <a:ext cx="1586293" cy="942162"/>
      </dsp:txXfrm>
    </dsp:sp>
    <dsp:sp modelId="{1D4C6AFD-58A5-46B1-AEF5-E0F3D25973F1}">
      <dsp:nvSpPr>
        <dsp:cNvPr id="0" name=""/>
        <dsp:cNvSpPr/>
      </dsp:nvSpPr>
      <dsp:spPr>
        <a:xfrm>
          <a:off x="2403475" y="961208"/>
          <a:ext cx="1874710" cy="9421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3124" rIns="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/>
            <a:t>Kostendruck</a:t>
          </a:r>
        </a:p>
      </dsp:txBody>
      <dsp:txXfrm>
        <a:off x="2403475" y="961208"/>
        <a:ext cx="1874710" cy="9421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1EEFE-48D5-4742-B029-26E6F0D199A9}">
      <dsp:nvSpPr>
        <dsp:cNvPr id="0" name=""/>
        <dsp:cNvSpPr/>
      </dsp:nvSpPr>
      <dsp:spPr>
        <a:xfrm>
          <a:off x="0" y="317076"/>
          <a:ext cx="4806950" cy="1922780"/>
        </a:xfrm>
        <a:prstGeom prst="leftRightRibb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8E2F3-4B3A-4717-91F9-8DFE96D15868}">
      <dsp:nvSpPr>
        <dsp:cNvPr id="0" name=""/>
        <dsp:cNvSpPr/>
      </dsp:nvSpPr>
      <dsp:spPr>
        <a:xfrm>
          <a:off x="576834" y="653563"/>
          <a:ext cx="1586293" cy="9421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1788" rIns="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/>
            <a:t>Technologien</a:t>
          </a:r>
        </a:p>
      </dsp:txBody>
      <dsp:txXfrm>
        <a:off x="576834" y="653563"/>
        <a:ext cx="1586293" cy="942162"/>
      </dsp:txXfrm>
    </dsp:sp>
    <dsp:sp modelId="{1D4C6AFD-58A5-46B1-AEF5-E0F3D25973F1}">
      <dsp:nvSpPr>
        <dsp:cNvPr id="0" name=""/>
        <dsp:cNvSpPr/>
      </dsp:nvSpPr>
      <dsp:spPr>
        <a:xfrm>
          <a:off x="2403475" y="961208"/>
          <a:ext cx="1874710" cy="9421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1788" rIns="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/>
            <a:t>Standort</a:t>
          </a:r>
        </a:p>
      </dsp:txBody>
      <dsp:txXfrm>
        <a:off x="2403475" y="961208"/>
        <a:ext cx="1874710" cy="942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45053-31BF-4508-B845-F1013532A4C3}" type="datetimeFigureOut">
              <a:rPr lang="de-CH" smtClean="0"/>
              <a:t>20.06.2024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B15D8-3BE4-42D9-9B72-BDDF138A93C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3066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99A3E751-222B-413C-8CB3-134519AF4B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62950" y="4307827"/>
            <a:ext cx="6535992" cy="82652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9010EC3-37BF-4455-9BEB-F07E74CD012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549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16. Januar 2024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BE60143F-7520-4486-BA77-B01635C116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11600" y="6356350"/>
            <a:ext cx="4851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Gemeinden 2023, </a:t>
            </a:r>
            <a:r>
              <a:rPr lang="de-CH" dirty="0" err="1"/>
              <a:t>ArG</a:t>
            </a:r>
            <a:r>
              <a:rPr lang="de-CH" dirty="0"/>
              <a:t> Zusammenarbeit, Kompetenzzentren Finanzen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F8C53A7-6979-49F7-AB15-8BCA9EC01A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677400" y="6356350"/>
            <a:ext cx="1676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39E4ED-0971-43B4-894B-4261CFCDCC5E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7CFD34E9-4251-4816-8D23-DBB02338D3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62951" y="2022475"/>
            <a:ext cx="6690849" cy="1406525"/>
          </a:xfrm>
        </p:spPr>
        <p:txBody>
          <a:bodyPr>
            <a:noAutofit/>
          </a:bodyPr>
          <a:lstStyle>
            <a:lvl1pPr marL="0" indent="0">
              <a:buNone/>
              <a:defRPr sz="43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4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4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4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4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00517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0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FF4415CD-F999-4918-B7F8-A8FDB003D5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2741119"/>
            <a:ext cx="7761805" cy="687881"/>
          </a:xfrm>
          <a:solidFill>
            <a:schemeClr val="bg1"/>
          </a:solidFill>
        </p:spPr>
        <p:txBody>
          <a:bodyPr wrap="none">
            <a:spAutoFit/>
          </a:bodyPr>
          <a:lstStyle>
            <a:lvl1pPr marL="0" indent="0">
              <a:buNone/>
              <a:defRPr sz="43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4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4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4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4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Datumsplatzhalter 5">
            <a:extLst>
              <a:ext uri="{FF2B5EF4-FFF2-40B4-BE49-F238E27FC236}">
                <a16:creationId xmlns:a16="http://schemas.microsoft.com/office/drawing/2014/main" id="{D9010EC3-37BF-4455-9BEB-F07E74CD012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549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16. Januar 2024</a:t>
            </a:r>
          </a:p>
        </p:txBody>
      </p:sp>
      <p:sp>
        <p:nvSpPr>
          <p:cNvPr id="11" name="Fußzeilenplatzhalter 8">
            <a:extLst>
              <a:ext uri="{FF2B5EF4-FFF2-40B4-BE49-F238E27FC236}">
                <a16:creationId xmlns:a16="http://schemas.microsoft.com/office/drawing/2014/main" id="{BE60143F-7520-4486-BA77-B01635C116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11600" y="6356350"/>
            <a:ext cx="4851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Gemeinden 2023, </a:t>
            </a:r>
            <a:r>
              <a:rPr lang="de-CH" dirty="0" err="1"/>
              <a:t>ArG</a:t>
            </a:r>
            <a:r>
              <a:rPr lang="de-CH" dirty="0"/>
              <a:t> Zusammenarbeit, Kompetenzzentren Finanzen</a:t>
            </a:r>
          </a:p>
        </p:txBody>
      </p:sp>
      <p:sp>
        <p:nvSpPr>
          <p:cNvPr id="12" name="Foliennummernplatzhalter 9">
            <a:extLst>
              <a:ext uri="{FF2B5EF4-FFF2-40B4-BE49-F238E27FC236}">
                <a16:creationId xmlns:a16="http://schemas.microsoft.com/office/drawing/2014/main" id="{7F8C53A7-6979-49F7-AB15-8BCA9EC01A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677400" y="6356350"/>
            <a:ext cx="1676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39E4ED-0971-43B4-894B-4261CFCDCC5E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74313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D82CE1C-BE0D-48B7-9E3C-1580B029D6F5}"/>
              </a:ext>
            </a:extLst>
          </p:cNvPr>
          <p:cNvSpPr/>
          <p:nvPr userDrawn="1"/>
        </p:nvSpPr>
        <p:spPr>
          <a:xfrm>
            <a:off x="-1" y="1"/>
            <a:ext cx="12192001" cy="1671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52280A-6AD3-4577-9EC1-735E7D16FB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558272"/>
            <a:ext cx="7761805" cy="687881"/>
          </a:xfrm>
          <a:solidFill>
            <a:schemeClr val="bg1"/>
          </a:solidFill>
        </p:spPr>
        <p:txBody>
          <a:bodyPr wrap="none">
            <a:spAutoFit/>
          </a:bodyPr>
          <a:lstStyle>
            <a:lvl1pPr marL="0" indent="0">
              <a:buNone/>
              <a:defRPr sz="43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4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4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4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4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E2F2FC81-438B-43E5-B167-0D1408DB8A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4" y="1964797"/>
            <a:ext cx="10658475" cy="409187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Datumsplatzhalter 5">
            <a:extLst>
              <a:ext uri="{FF2B5EF4-FFF2-40B4-BE49-F238E27FC236}">
                <a16:creationId xmlns:a16="http://schemas.microsoft.com/office/drawing/2014/main" id="{D9010EC3-37BF-4455-9BEB-F07E74CD012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549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16. Januar 2024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BE60143F-7520-4486-BA77-B01635C116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11600" y="6356350"/>
            <a:ext cx="4851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Gemeinden 2023, </a:t>
            </a:r>
            <a:r>
              <a:rPr lang="de-CH" dirty="0" err="1"/>
              <a:t>ArG</a:t>
            </a:r>
            <a:r>
              <a:rPr lang="de-CH" dirty="0"/>
              <a:t> Zusammenarbeit, Kompetenzzentren Finanzen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F8C53A7-6979-49F7-AB15-8BCA9EC01A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677400" y="6356350"/>
            <a:ext cx="1676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39E4ED-0971-43B4-894B-4261CFCDCC5E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0117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52280A-6AD3-4577-9EC1-735E7D16FB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558272"/>
            <a:ext cx="7761805" cy="687881"/>
          </a:xfrm>
          <a:solidFill>
            <a:schemeClr val="accent1"/>
          </a:solidFill>
        </p:spPr>
        <p:txBody>
          <a:bodyPr wrap="none">
            <a:spAutoFit/>
          </a:bodyPr>
          <a:lstStyle>
            <a:lvl1pPr marL="0" indent="0">
              <a:buNone/>
              <a:defRPr sz="43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4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4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4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4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E2F2FC81-438B-43E5-B167-0D1408DB8A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4" y="1964797"/>
            <a:ext cx="10658475" cy="409187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5">
            <a:extLst>
              <a:ext uri="{FF2B5EF4-FFF2-40B4-BE49-F238E27FC236}">
                <a16:creationId xmlns:a16="http://schemas.microsoft.com/office/drawing/2014/main" id="{D9010EC3-37BF-4455-9BEB-F07E74CD012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549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VZF, 16. Januar 2024</a:t>
            </a:r>
          </a:p>
        </p:txBody>
      </p:sp>
      <p:sp>
        <p:nvSpPr>
          <p:cNvPr id="8" name="Fußzeilenplatzhalter 8">
            <a:extLst>
              <a:ext uri="{FF2B5EF4-FFF2-40B4-BE49-F238E27FC236}">
                <a16:creationId xmlns:a16="http://schemas.microsoft.com/office/drawing/2014/main" id="{BE60143F-7520-4486-BA77-B01635C116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11600" y="6356350"/>
            <a:ext cx="4851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Gemeinden 2023, </a:t>
            </a:r>
            <a:r>
              <a:rPr lang="de-CH" dirty="0" err="1"/>
              <a:t>ArG</a:t>
            </a:r>
            <a:r>
              <a:rPr lang="de-CH" dirty="0"/>
              <a:t> Zusammenarbeit, Kompetenzzentren Finanzen</a:t>
            </a:r>
          </a:p>
        </p:txBody>
      </p:sp>
      <p:sp>
        <p:nvSpPr>
          <p:cNvPr id="9" name="Foliennummernplatzhalter 9">
            <a:extLst>
              <a:ext uri="{FF2B5EF4-FFF2-40B4-BE49-F238E27FC236}">
                <a16:creationId xmlns:a16="http://schemas.microsoft.com/office/drawing/2014/main" id="{7F8C53A7-6979-49F7-AB15-8BCA9EC01A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677400" y="6356350"/>
            <a:ext cx="1676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39E4ED-0971-43B4-894B-4261CFCDCC5E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3335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254DD365-E86C-49CD-AA92-A69363A1834C}"/>
              </a:ext>
            </a:extLst>
          </p:cNvPr>
          <p:cNvSpPr/>
          <p:nvPr userDrawn="1"/>
        </p:nvSpPr>
        <p:spPr>
          <a:xfrm>
            <a:off x="1" y="0"/>
            <a:ext cx="73761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52280A-6AD3-4577-9EC1-735E7D16FB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268413"/>
            <a:ext cx="5257800" cy="423068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EC50E91D-1501-4A04-A486-67D68063E9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3232" y="580532"/>
            <a:ext cx="1333443" cy="687881"/>
          </a:xfrm>
          <a:solidFill>
            <a:schemeClr val="accent1"/>
          </a:solidFill>
        </p:spPr>
        <p:txBody>
          <a:bodyPr wrap="none" anchor="ctr">
            <a:spAutoFit/>
          </a:bodyPr>
          <a:lstStyle>
            <a:lvl1pPr marL="0" indent="0" algn="r">
              <a:buNone/>
              <a:defRPr sz="43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Gleichschenkliges Dreieck 10">
            <a:extLst>
              <a:ext uri="{FF2B5EF4-FFF2-40B4-BE49-F238E27FC236}">
                <a16:creationId xmlns:a16="http://schemas.microsoft.com/office/drawing/2014/main" id="{3DB5EFA3-F8A2-4226-98D4-302C295938DA}"/>
              </a:ext>
            </a:extLst>
          </p:cNvPr>
          <p:cNvSpPr/>
          <p:nvPr userDrawn="1"/>
        </p:nvSpPr>
        <p:spPr>
          <a:xfrm rot="16200000" flipH="1">
            <a:off x="6566111" y="829875"/>
            <a:ext cx="1080000" cy="54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979A3E8-974F-43F1-AF1D-878085111D55}"/>
              </a:ext>
            </a:extLst>
          </p:cNvPr>
          <p:cNvSpPr/>
          <p:nvPr userDrawn="1"/>
        </p:nvSpPr>
        <p:spPr>
          <a:xfrm>
            <a:off x="10887075" y="2676524"/>
            <a:ext cx="609600" cy="68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Datumsplatzhalter 5">
            <a:extLst>
              <a:ext uri="{FF2B5EF4-FFF2-40B4-BE49-F238E27FC236}">
                <a16:creationId xmlns:a16="http://schemas.microsoft.com/office/drawing/2014/main" id="{D9010EC3-37BF-4455-9BEB-F07E74CD012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549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VZF, 16. Januar 2024</a:t>
            </a:r>
          </a:p>
        </p:txBody>
      </p:sp>
      <p:sp>
        <p:nvSpPr>
          <p:cNvPr id="13" name="Fußzeilenplatzhalter 8">
            <a:extLst>
              <a:ext uri="{FF2B5EF4-FFF2-40B4-BE49-F238E27FC236}">
                <a16:creationId xmlns:a16="http://schemas.microsoft.com/office/drawing/2014/main" id="{BE60143F-7520-4486-BA77-B01635C116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603500" y="6356350"/>
            <a:ext cx="4851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Gemeinden 2023, </a:t>
            </a:r>
            <a:r>
              <a:rPr lang="de-CH" dirty="0" err="1"/>
              <a:t>ArG</a:t>
            </a:r>
            <a:r>
              <a:rPr lang="de-CH" dirty="0"/>
              <a:t> Zusammenarbeit, Kompetenzzentren Finanzen</a:t>
            </a:r>
          </a:p>
        </p:txBody>
      </p:sp>
      <p:sp>
        <p:nvSpPr>
          <p:cNvPr id="14" name="Foliennummernplatzhalter 9">
            <a:extLst>
              <a:ext uri="{FF2B5EF4-FFF2-40B4-BE49-F238E27FC236}">
                <a16:creationId xmlns:a16="http://schemas.microsoft.com/office/drawing/2014/main" id="{7F8C53A7-6979-49F7-AB15-8BCA9EC01A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677400" y="6356350"/>
            <a:ext cx="1676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39E4ED-0971-43B4-894B-4261CFCDCC5E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0899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016809C-AEA8-4B80-A397-592E43CE158A}"/>
              </a:ext>
            </a:extLst>
          </p:cNvPr>
          <p:cNvSpPr/>
          <p:nvPr userDrawn="1"/>
        </p:nvSpPr>
        <p:spPr>
          <a:xfrm>
            <a:off x="3932903" y="0"/>
            <a:ext cx="82590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52280A-6AD3-4577-9EC1-735E7D16FB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3477" y="1268413"/>
            <a:ext cx="6397096" cy="452437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EC50E91D-1501-4A04-A486-67D68063E9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545870"/>
            <a:ext cx="1333442" cy="687881"/>
          </a:xfrm>
          <a:solidFill>
            <a:schemeClr val="accent1"/>
          </a:solidFill>
        </p:spPr>
        <p:txBody>
          <a:bodyPr wrap="none" anchor="ctr">
            <a:spAutoFit/>
          </a:bodyPr>
          <a:lstStyle>
            <a:lvl1pPr marL="0" indent="0">
              <a:buNone/>
              <a:defRPr sz="43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7" name="Gleichschenkliges Dreieck 6">
            <a:extLst>
              <a:ext uri="{FF2B5EF4-FFF2-40B4-BE49-F238E27FC236}">
                <a16:creationId xmlns:a16="http://schemas.microsoft.com/office/drawing/2014/main" id="{0B0E2ADF-0148-4DAA-A538-58F300BE25A7}"/>
              </a:ext>
            </a:extLst>
          </p:cNvPr>
          <p:cNvSpPr/>
          <p:nvPr userDrawn="1"/>
        </p:nvSpPr>
        <p:spPr>
          <a:xfrm rot="5400000">
            <a:off x="3662903" y="819025"/>
            <a:ext cx="1080000" cy="54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E3AEE76-FB55-495F-8A97-F866C93D7B92}"/>
              </a:ext>
            </a:extLst>
          </p:cNvPr>
          <p:cNvSpPr/>
          <p:nvPr userDrawn="1"/>
        </p:nvSpPr>
        <p:spPr>
          <a:xfrm>
            <a:off x="695325" y="2667000"/>
            <a:ext cx="6096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id="{D9010EC3-37BF-4455-9BEB-F07E74CD012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549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VZF, 16. Januar 2024</a:t>
            </a:r>
          </a:p>
        </p:txBody>
      </p:sp>
      <p:sp>
        <p:nvSpPr>
          <p:cNvPr id="11" name="Fußzeilenplatzhalter 8">
            <a:extLst>
              <a:ext uri="{FF2B5EF4-FFF2-40B4-BE49-F238E27FC236}">
                <a16:creationId xmlns:a16="http://schemas.microsoft.com/office/drawing/2014/main" id="{BE60143F-7520-4486-BA77-B01635C116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11600" y="6356350"/>
            <a:ext cx="4851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Gemeinden 2023, </a:t>
            </a:r>
            <a:r>
              <a:rPr lang="de-CH" dirty="0" err="1"/>
              <a:t>ArG</a:t>
            </a:r>
            <a:r>
              <a:rPr lang="de-CH" dirty="0"/>
              <a:t> Zusammenarbeit, Kompetenzzentren Finanzen</a:t>
            </a:r>
          </a:p>
        </p:txBody>
      </p:sp>
      <p:sp>
        <p:nvSpPr>
          <p:cNvPr id="12" name="Foliennummernplatzhalter 9">
            <a:extLst>
              <a:ext uri="{FF2B5EF4-FFF2-40B4-BE49-F238E27FC236}">
                <a16:creationId xmlns:a16="http://schemas.microsoft.com/office/drawing/2014/main" id="{7F8C53A7-6979-49F7-AB15-8BCA9EC01A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677400" y="6356350"/>
            <a:ext cx="1676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39E4ED-0971-43B4-894B-4261CFCDCC5E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9307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016809C-AEA8-4B80-A397-592E43CE158A}"/>
              </a:ext>
            </a:extLst>
          </p:cNvPr>
          <p:cNvSpPr/>
          <p:nvPr userDrawn="1"/>
        </p:nvSpPr>
        <p:spPr>
          <a:xfrm>
            <a:off x="6851652" y="0"/>
            <a:ext cx="534034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52280A-6AD3-4577-9EC1-735E7D16FB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268413"/>
            <a:ext cx="5185024" cy="495141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EC50E91D-1501-4A04-A486-67D68063E9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3233" y="561482"/>
            <a:ext cx="1333442" cy="687881"/>
          </a:xfrm>
          <a:solidFill>
            <a:schemeClr val="bg1"/>
          </a:solidFill>
        </p:spPr>
        <p:txBody>
          <a:bodyPr wrap="none" anchor="ctr">
            <a:spAutoFit/>
          </a:bodyPr>
          <a:lstStyle>
            <a:lvl1pPr marL="0" indent="0" algn="r">
              <a:buNone/>
              <a:defRPr sz="43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7" name="Gleichschenkliges Dreieck 6">
            <a:extLst>
              <a:ext uri="{FF2B5EF4-FFF2-40B4-BE49-F238E27FC236}">
                <a16:creationId xmlns:a16="http://schemas.microsoft.com/office/drawing/2014/main" id="{0B0E2ADF-0148-4DAA-A538-58F300BE25A7}"/>
              </a:ext>
            </a:extLst>
          </p:cNvPr>
          <p:cNvSpPr/>
          <p:nvPr userDrawn="1"/>
        </p:nvSpPr>
        <p:spPr>
          <a:xfrm rot="16200000" flipH="1">
            <a:off x="6051177" y="3159000"/>
            <a:ext cx="1080000" cy="540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91B0E44-BB0D-4349-AA8A-A1D88A50022A}"/>
              </a:ext>
            </a:extLst>
          </p:cNvPr>
          <p:cNvSpPr/>
          <p:nvPr userDrawn="1"/>
        </p:nvSpPr>
        <p:spPr>
          <a:xfrm>
            <a:off x="10856595" y="2676525"/>
            <a:ext cx="64008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Datumsplatzhalter 5">
            <a:extLst>
              <a:ext uri="{FF2B5EF4-FFF2-40B4-BE49-F238E27FC236}">
                <a16:creationId xmlns:a16="http://schemas.microsoft.com/office/drawing/2014/main" id="{D9010EC3-37BF-4455-9BEB-F07E74CD012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57225" y="6356350"/>
            <a:ext cx="1549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VZF, 16. Januar 2024</a:t>
            </a:r>
          </a:p>
        </p:txBody>
      </p:sp>
      <p:sp>
        <p:nvSpPr>
          <p:cNvPr id="14" name="Fußzeilenplatzhalter 8">
            <a:extLst>
              <a:ext uri="{FF2B5EF4-FFF2-40B4-BE49-F238E27FC236}">
                <a16:creationId xmlns:a16="http://schemas.microsoft.com/office/drawing/2014/main" id="{BE60143F-7520-4486-BA77-B01635C116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08200" y="6356350"/>
            <a:ext cx="4851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Gemeinden 2023, </a:t>
            </a:r>
            <a:r>
              <a:rPr lang="de-CH" dirty="0" err="1"/>
              <a:t>ArG</a:t>
            </a:r>
            <a:r>
              <a:rPr lang="de-CH" dirty="0"/>
              <a:t> Zusammenarbeit, Kompetenzzentren Finanzen</a:t>
            </a:r>
          </a:p>
        </p:txBody>
      </p:sp>
      <p:sp>
        <p:nvSpPr>
          <p:cNvPr id="15" name="Foliennummernplatzhalter 9">
            <a:extLst>
              <a:ext uri="{FF2B5EF4-FFF2-40B4-BE49-F238E27FC236}">
                <a16:creationId xmlns:a16="http://schemas.microsoft.com/office/drawing/2014/main" id="{7F8C53A7-6979-49F7-AB15-8BCA9EC01A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677400" y="6356350"/>
            <a:ext cx="1676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39E4ED-0971-43B4-894B-4261CFCDCC5E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11875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016809C-AEA8-4B80-A397-592E43CE158A}"/>
              </a:ext>
            </a:extLst>
          </p:cNvPr>
          <p:cNvSpPr/>
          <p:nvPr userDrawn="1"/>
        </p:nvSpPr>
        <p:spPr>
          <a:xfrm>
            <a:off x="8261350" y="0"/>
            <a:ext cx="39306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52280A-6AD3-4577-9EC1-735E7D16FB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268413"/>
            <a:ext cx="5185024" cy="495141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EC50E91D-1501-4A04-A486-67D68063E9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3233" y="561482"/>
            <a:ext cx="1333442" cy="687881"/>
          </a:xfrm>
          <a:solidFill>
            <a:schemeClr val="bg1"/>
          </a:solidFill>
        </p:spPr>
        <p:txBody>
          <a:bodyPr wrap="none" anchor="ctr">
            <a:spAutoFit/>
          </a:bodyPr>
          <a:lstStyle>
            <a:lvl1pPr marL="0" indent="0" algn="r">
              <a:buNone/>
              <a:defRPr sz="43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7" name="Gleichschenkliges Dreieck 6">
            <a:extLst>
              <a:ext uri="{FF2B5EF4-FFF2-40B4-BE49-F238E27FC236}">
                <a16:creationId xmlns:a16="http://schemas.microsoft.com/office/drawing/2014/main" id="{0B0E2ADF-0148-4DAA-A538-58F300BE25A7}"/>
              </a:ext>
            </a:extLst>
          </p:cNvPr>
          <p:cNvSpPr/>
          <p:nvPr userDrawn="1"/>
        </p:nvSpPr>
        <p:spPr>
          <a:xfrm rot="16200000" flipH="1">
            <a:off x="7451350" y="3159000"/>
            <a:ext cx="1080000" cy="540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91B0E44-BB0D-4349-AA8A-A1D88A50022A}"/>
              </a:ext>
            </a:extLst>
          </p:cNvPr>
          <p:cNvSpPr/>
          <p:nvPr userDrawn="1"/>
        </p:nvSpPr>
        <p:spPr>
          <a:xfrm>
            <a:off x="10856595" y="2676525"/>
            <a:ext cx="64008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id="{D9010EC3-37BF-4455-9BEB-F07E74CD012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549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VZF, 16. Januar 2024</a:t>
            </a:r>
          </a:p>
        </p:txBody>
      </p:sp>
      <p:sp>
        <p:nvSpPr>
          <p:cNvPr id="11" name="Fußzeilenplatzhalter 8">
            <a:extLst>
              <a:ext uri="{FF2B5EF4-FFF2-40B4-BE49-F238E27FC236}">
                <a16:creationId xmlns:a16="http://schemas.microsoft.com/office/drawing/2014/main" id="{BE60143F-7520-4486-BA77-B01635C116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492500" y="6356350"/>
            <a:ext cx="4851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Gemeinden 2023, </a:t>
            </a:r>
            <a:r>
              <a:rPr lang="de-CH" dirty="0" err="1"/>
              <a:t>ArG</a:t>
            </a:r>
            <a:r>
              <a:rPr lang="de-CH" dirty="0"/>
              <a:t> Zusammenarbeit, Kompetenzzentren Finanzen</a:t>
            </a:r>
          </a:p>
        </p:txBody>
      </p:sp>
      <p:sp>
        <p:nvSpPr>
          <p:cNvPr id="12" name="Foliennummernplatzhalter 9">
            <a:extLst>
              <a:ext uri="{FF2B5EF4-FFF2-40B4-BE49-F238E27FC236}">
                <a16:creationId xmlns:a16="http://schemas.microsoft.com/office/drawing/2014/main" id="{7F8C53A7-6979-49F7-AB15-8BCA9EC01A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677400" y="6356350"/>
            <a:ext cx="1676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39E4ED-0971-43B4-894B-4261CFCDCC5E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38348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leichschenkliges Dreieck 6">
            <a:extLst>
              <a:ext uri="{FF2B5EF4-FFF2-40B4-BE49-F238E27FC236}">
                <a16:creationId xmlns:a16="http://schemas.microsoft.com/office/drawing/2014/main" id="{0B0E2ADF-0148-4DAA-A538-58F300BE25A7}"/>
              </a:ext>
            </a:extLst>
          </p:cNvPr>
          <p:cNvSpPr/>
          <p:nvPr userDrawn="1"/>
        </p:nvSpPr>
        <p:spPr>
          <a:xfrm rot="5400000">
            <a:off x="3654300" y="3159000"/>
            <a:ext cx="1080000" cy="540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016809C-AEA8-4B80-A397-592E43CE158A}"/>
              </a:ext>
            </a:extLst>
          </p:cNvPr>
          <p:cNvSpPr/>
          <p:nvPr userDrawn="1"/>
        </p:nvSpPr>
        <p:spPr>
          <a:xfrm>
            <a:off x="-3869" y="0"/>
            <a:ext cx="392816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52280A-6AD3-4577-9EC1-735E7D16FB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78399" y="1243791"/>
            <a:ext cx="5737276" cy="452437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EC50E91D-1501-4A04-A486-67D68063E9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555910"/>
            <a:ext cx="1333442" cy="687881"/>
          </a:xfrm>
          <a:solidFill>
            <a:schemeClr val="bg1"/>
          </a:solidFill>
        </p:spPr>
        <p:txBody>
          <a:bodyPr wrap="none" anchor="ctr">
            <a:spAutoFit/>
          </a:bodyPr>
          <a:lstStyle>
            <a:lvl1pPr marL="0" indent="0">
              <a:buNone/>
              <a:defRPr sz="43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F3EAE88-BB7A-4F58-809E-F88092DD70B4}"/>
              </a:ext>
            </a:extLst>
          </p:cNvPr>
          <p:cNvSpPr/>
          <p:nvPr userDrawn="1"/>
        </p:nvSpPr>
        <p:spPr>
          <a:xfrm>
            <a:off x="695325" y="2676525"/>
            <a:ext cx="6096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id="{D9010EC3-37BF-4455-9BEB-F07E74CD012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549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VZF, 16. Januar 2024</a:t>
            </a:r>
          </a:p>
        </p:txBody>
      </p:sp>
      <p:sp>
        <p:nvSpPr>
          <p:cNvPr id="11" name="Fußzeilenplatzhalter 8">
            <a:extLst>
              <a:ext uri="{FF2B5EF4-FFF2-40B4-BE49-F238E27FC236}">
                <a16:creationId xmlns:a16="http://schemas.microsoft.com/office/drawing/2014/main" id="{BE60143F-7520-4486-BA77-B01635C116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11600" y="6356350"/>
            <a:ext cx="4851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Gemeinden 2023, </a:t>
            </a:r>
            <a:r>
              <a:rPr lang="de-CH" dirty="0" err="1"/>
              <a:t>ArG</a:t>
            </a:r>
            <a:r>
              <a:rPr lang="de-CH" dirty="0"/>
              <a:t> Zusammenarbeit, Kompetenzzentren Finanzen</a:t>
            </a:r>
          </a:p>
        </p:txBody>
      </p:sp>
      <p:sp>
        <p:nvSpPr>
          <p:cNvPr id="12" name="Foliennummernplatzhalter 9">
            <a:extLst>
              <a:ext uri="{FF2B5EF4-FFF2-40B4-BE49-F238E27FC236}">
                <a16:creationId xmlns:a16="http://schemas.microsoft.com/office/drawing/2014/main" id="{7F8C53A7-6979-49F7-AB15-8BCA9EC01A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677400" y="6356350"/>
            <a:ext cx="1676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39E4ED-0971-43B4-894B-4261CFCDCC5E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0297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304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F1C7E01-489C-46D6-AE20-52E10DBDD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7C61F0-A299-46F3-A681-D82FD243D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42832D-0E45-4083-95CE-F2AECE1A9F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/>
              <a:t>11. Mai 2023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6E7DBC-E123-4634-BABF-E9890CF2F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CH" dirty="0"/>
              <a:t>VZF Generalversammlung 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4AF16A-0BC6-4D0A-86A1-788B0F794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B39E4ED-0971-43B4-894B-4261CFCDCC5E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855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5" r:id="rId4"/>
    <p:sldLayoutId id="2147483651" r:id="rId5"/>
    <p:sldLayoutId id="2147483652" r:id="rId6"/>
    <p:sldLayoutId id="2147483653" r:id="rId7"/>
    <p:sldLayoutId id="2147483657" r:id="rId8"/>
    <p:sldLayoutId id="2147483654" r:id="rId9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47" userDrawn="1">
          <p15:clr>
            <a:srgbClr val="F26B43"/>
          </p15:clr>
        </p15:guide>
        <p15:guide id="2" pos="51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age.googleapis.com/jnl-up-j-jsv-files/journals/1/articles/175/650aee9e22384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zf.ch/media/finanzielle_fuehrung_von_zuercher_gemeinden_und_staedten_20211214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924" y="0"/>
            <a:ext cx="6851076" cy="6851076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5DE5F53E-CD8D-4346-9BAB-DDB08A2DEB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8576" y="1439166"/>
            <a:ext cx="8411424" cy="687881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CH" sz="4300" b="1" dirty="0">
                <a:latin typeface="Segoe UI" panose="020B0502040204020203" pitchFamily="34" charset="0"/>
                <a:cs typeface="Segoe UI" panose="020B0502040204020203" pitchFamily="34" charset="0"/>
              </a:rPr>
              <a:t>Arbeitsgruppe Zusammenarbeit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AC51D6-4740-44D4-971D-AAAA766345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576" y="3133419"/>
            <a:ext cx="4616777" cy="1179810"/>
          </a:xfr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marL="0" indent="0">
              <a:buNone/>
            </a:pPr>
            <a:r>
              <a:rPr lang="de-CH" sz="2000" dirty="0">
                <a:latin typeface="Segoe UI"/>
                <a:cs typeface="Segoe UI"/>
              </a:rPr>
              <a:t>16. Januar 2024 – </a:t>
            </a:r>
            <a:r>
              <a:rPr lang="de-CH" sz="2000" dirty="0" err="1">
                <a:latin typeface="Segoe UI"/>
                <a:cs typeface="Segoe UI"/>
              </a:rPr>
              <a:t>ArG</a:t>
            </a:r>
            <a:r>
              <a:rPr lang="de-CH" sz="2000" dirty="0">
                <a:latin typeface="Segoe UI"/>
                <a:cs typeface="Segoe UI"/>
              </a:rPr>
              <a:t> Zusammenarbeit</a:t>
            </a:r>
            <a:endParaRPr lang="de-CH" sz="2000" dirty="0"/>
          </a:p>
          <a:p>
            <a:pPr marL="0" indent="0">
              <a:buNone/>
            </a:pPr>
            <a:r>
              <a:rPr lang="de-CH" sz="2000" dirty="0">
                <a:latin typeface="Segoe UI"/>
                <a:cs typeface="Segoe UI"/>
              </a:rPr>
              <a:t>20. Juni 2024 – VZF Info-Cocktail</a:t>
            </a:r>
          </a:p>
          <a:p>
            <a:pPr marL="0" indent="0">
              <a:buNone/>
            </a:pPr>
            <a:r>
              <a:rPr lang="de-CH" sz="2000" dirty="0"/>
              <a:t>Oliver Küng</a:t>
            </a:r>
          </a:p>
        </p:txBody>
      </p:sp>
      <p:pic>
        <p:nvPicPr>
          <p:cNvPr id="20" name="Bild 1" descr="Logo linksbündig">
            <a:extLst>
              <a:ext uri="{FF2B5EF4-FFF2-40B4-BE49-F238E27FC236}">
                <a16:creationId xmlns:a16="http://schemas.microsoft.com/office/drawing/2014/main" id="{F865A64B-9A08-4C24-8A5F-8E79A3A5B86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6" y="5225106"/>
            <a:ext cx="2593148" cy="7344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8">
            <a:extLst>
              <a:ext uri="{FF2B5EF4-FFF2-40B4-BE49-F238E27FC236}">
                <a16:creationId xmlns:a16="http://schemas.microsoft.com/office/drawing/2014/main" id="{DD5B367A-8053-4D22-B2AF-F235302940C4}"/>
              </a:ext>
            </a:extLst>
          </p:cNvPr>
          <p:cNvSpPr txBox="1">
            <a:spLocks/>
          </p:cNvSpPr>
          <p:nvPr/>
        </p:nvSpPr>
        <p:spPr>
          <a:xfrm>
            <a:off x="478576" y="638370"/>
            <a:ext cx="4563942" cy="68788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4300" b="1" dirty="0">
                <a:latin typeface="Segoe UI" panose="020B0502040204020203" pitchFamily="34" charset="0"/>
                <a:cs typeface="Segoe UI" panose="020B0502040204020203" pitchFamily="34" charset="0"/>
              </a:rPr>
              <a:t>Gemeinden 2030</a:t>
            </a:r>
          </a:p>
        </p:txBody>
      </p:sp>
      <p:sp>
        <p:nvSpPr>
          <p:cNvPr id="8" name="Titel 8">
            <a:extLst>
              <a:ext uri="{FF2B5EF4-FFF2-40B4-BE49-F238E27FC236}">
                <a16:creationId xmlns:a16="http://schemas.microsoft.com/office/drawing/2014/main" id="{BFC2C0E2-D6CF-47E3-BD4C-9A2A1FE2C143}"/>
              </a:ext>
            </a:extLst>
          </p:cNvPr>
          <p:cNvSpPr txBox="1">
            <a:spLocks/>
          </p:cNvSpPr>
          <p:nvPr/>
        </p:nvSpPr>
        <p:spPr>
          <a:xfrm>
            <a:off x="478576" y="2364613"/>
            <a:ext cx="6620724" cy="43858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500" b="1" dirty="0">
                <a:latin typeface="Segoe UI" panose="020B0502040204020203" pitchFamily="34" charset="0"/>
                <a:cs typeface="Segoe UI" panose="020B0502040204020203" pitchFamily="34" charset="0"/>
              </a:rPr>
              <a:t>Ideale Grösse Kompetenzzentrum Finanzen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F0AC51D6-4740-44D4-971D-AAAA766345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934" y="6484619"/>
            <a:ext cx="4460708" cy="286232"/>
          </a:xfrm>
          <a:solidFill>
            <a:schemeClr val="bg1"/>
          </a:solidFill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de-CH" sz="1400" dirty="0"/>
              <a:t>KI generiertes Bild mit Microsoft Bing Image </a:t>
            </a:r>
            <a:r>
              <a:rPr lang="de-CH" sz="1400" dirty="0" err="1"/>
              <a:t>Creater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400802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7864527" y="580532"/>
            <a:ext cx="3632148" cy="687881"/>
          </a:xfrm>
        </p:spPr>
        <p:txBody>
          <a:bodyPr/>
          <a:lstStyle/>
          <a:p>
            <a:r>
              <a:rPr lang="de-CH" dirty="0"/>
              <a:t>Ideale Grösse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VZF, 16. Januar 2024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dirty="0"/>
              <a:t>Gemeinden </a:t>
            </a:r>
            <a:r>
              <a:rPr lang="de-CH" dirty="0" smtClean="0"/>
              <a:t>2030, </a:t>
            </a:r>
            <a:r>
              <a:rPr lang="de-CH" dirty="0" err="1"/>
              <a:t>ArG</a:t>
            </a:r>
            <a:r>
              <a:rPr lang="de-CH" dirty="0"/>
              <a:t> Zusammenarbeit, Kompetenzzentren Finanzen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39E4ED-0971-43B4-894B-4261CFCDCC5E}" type="slidenum">
              <a:rPr lang="de-CH" smtClean="0"/>
              <a:pPr/>
              <a:t>10</a:t>
            </a:fld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628DE30-440E-4BAD-8924-55D14075D17B}"/>
              </a:ext>
            </a:extLst>
          </p:cNvPr>
          <p:cNvSpPr/>
          <p:nvPr/>
        </p:nvSpPr>
        <p:spPr>
          <a:xfrm>
            <a:off x="695325" y="1089025"/>
            <a:ext cx="2524953" cy="2339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A60961B-E6F4-443D-B7BD-BA15E5D3DF94}"/>
              </a:ext>
            </a:extLst>
          </p:cNvPr>
          <p:cNvSpPr/>
          <p:nvPr/>
        </p:nvSpPr>
        <p:spPr>
          <a:xfrm>
            <a:off x="3571047" y="1089024"/>
            <a:ext cx="2524953" cy="2339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CAF8B5C-8415-4101-AE57-7113259C12B7}"/>
              </a:ext>
            </a:extLst>
          </p:cNvPr>
          <p:cNvSpPr/>
          <p:nvPr/>
        </p:nvSpPr>
        <p:spPr>
          <a:xfrm>
            <a:off x="695325" y="3722687"/>
            <a:ext cx="2524953" cy="2339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CC8D145-327F-4129-98A7-33522703FCBA}"/>
              </a:ext>
            </a:extLst>
          </p:cNvPr>
          <p:cNvSpPr/>
          <p:nvPr/>
        </p:nvSpPr>
        <p:spPr>
          <a:xfrm>
            <a:off x="3571047" y="3722686"/>
            <a:ext cx="2524953" cy="2339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3B414B1-ABBA-42C2-925E-87B11F71F204}"/>
              </a:ext>
            </a:extLst>
          </p:cNvPr>
          <p:cNvSpPr txBox="1"/>
          <p:nvPr/>
        </p:nvSpPr>
        <p:spPr>
          <a:xfrm>
            <a:off x="695324" y="1272954"/>
            <a:ext cx="2524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2800" dirty="0">
                <a:latin typeface="Segoe UI" panose="020B0502040204020203" pitchFamily="34" charset="0"/>
                <a:cs typeface="Segoe UI" panose="020B0502040204020203" pitchFamily="34" charset="0"/>
              </a:rPr>
              <a:t>Stellvertretung (= Aufgaben)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A5C26DF-3579-473A-99DF-43FFFB8B6BEA}"/>
              </a:ext>
            </a:extLst>
          </p:cNvPr>
          <p:cNvSpPr txBox="1"/>
          <p:nvPr/>
        </p:nvSpPr>
        <p:spPr>
          <a:xfrm>
            <a:off x="268358" y="2312618"/>
            <a:ext cx="2955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35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mind.</a:t>
            </a:r>
          </a:p>
          <a:p>
            <a:pPr algn="r"/>
            <a:r>
              <a:rPr lang="de-CH" sz="25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MA / 300 FTE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E093323-BA47-4F94-875A-D7EAE7FD47C2}"/>
              </a:ext>
            </a:extLst>
          </p:cNvPr>
          <p:cNvSpPr txBox="1"/>
          <p:nvPr/>
        </p:nvSpPr>
        <p:spPr>
          <a:xfrm>
            <a:off x="3565172" y="1275892"/>
            <a:ext cx="2524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Einwohner:innen</a:t>
            </a:r>
            <a:endParaRPr lang="de-CH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A85950E-E696-4FE5-ADE9-E17AAF7AC7B2}"/>
              </a:ext>
            </a:extLst>
          </p:cNvPr>
          <p:cNvSpPr txBox="1"/>
          <p:nvPr/>
        </p:nvSpPr>
        <p:spPr>
          <a:xfrm>
            <a:off x="3138206" y="2325502"/>
            <a:ext cx="2955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35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bis 4’000</a:t>
            </a:r>
          </a:p>
          <a:p>
            <a:pPr algn="r"/>
            <a:r>
              <a:rPr lang="de-CH" sz="25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zu klein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796D353-9308-4E34-8644-9466B90E4CB2}"/>
              </a:ext>
            </a:extLst>
          </p:cNvPr>
          <p:cNvSpPr txBox="1"/>
          <p:nvPr/>
        </p:nvSpPr>
        <p:spPr>
          <a:xfrm>
            <a:off x="684969" y="3896601"/>
            <a:ext cx="25249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Einwohner:innen</a:t>
            </a:r>
            <a:endParaRPr lang="de-CH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endParaRPr lang="de-CH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62FD993-B98A-4665-899F-2B42502167D6}"/>
              </a:ext>
            </a:extLst>
          </p:cNvPr>
          <p:cNvSpPr txBox="1"/>
          <p:nvPr/>
        </p:nvSpPr>
        <p:spPr>
          <a:xfrm>
            <a:off x="3567317" y="3903602"/>
            <a:ext cx="2524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Einwohner:innen</a:t>
            </a:r>
            <a:endParaRPr lang="de-CH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A5C26DF-3579-473A-99DF-43FFFB8B6BEA}"/>
              </a:ext>
            </a:extLst>
          </p:cNvPr>
          <p:cNvSpPr txBox="1"/>
          <p:nvPr/>
        </p:nvSpPr>
        <p:spPr>
          <a:xfrm>
            <a:off x="309178" y="4908862"/>
            <a:ext cx="295564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35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 10’000</a:t>
            </a:r>
          </a:p>
          <a:p>
            <a:pPr algn="r"/>
            <a:r>
              <a:rPr lang="de-CH" sz="35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bis (40)’000</a:t>
            </a:r>
          </a:p>
          <a:p>
            <a:pPr algn="r"/>
            <a:r>
              <a:rPr lang="de-CH" sz="25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optimaler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A5C26DF-3579-473A-99DF-43FFFB8B6BEA}"/>
              </a:ext>
            </a:extLst>
          </p:cNvPr>
          <p:cNvSpPr txBox="1"/>
          <p:nvPr/>
        </p:nvSpPr>
        <p:spPr>
          <a:xfrm>
            <a:off x="3105445" y="4868042"/>
            <a:ext cx="2955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35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4-10’000</a:t>
            </a:r>
          </a:p>
          <a:p>
            <a:pPr algn="r"/>
            <a:r>
              <a:rPr lang="de-CH" sz="25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höheres Risiko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7864527" y="2907049"/>
            <a:ext cx="36321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/>
              <a:t>In Bezug auf Risiken von:</a:t>
            </a:r>
          </a:p>
          <a:p>
            <a:pPr marL="285750" indent="-285750">
              <a:buFontTx/>
              <a:buChar char="-"/>
            </a:pPr>
            <a:r>
              <a:rPr lang="de-CH" sz="2000" dirty="0"/>
              <a:t>Verlust Schlüsselperson(en)</a:t>
            </a:r>
          </a:p>
          <a:p>
            <a:pPr marL="285750" indent="-285750">
              <a:buFontTx/>
              <a:buChar char="-"/>
            </a:pPr>
            <a:r>
              <a:rPr lang="de-CH" sz="2000" dirty="0"/>
              <a:t>Stellvertretungslösungen</a:t>
            </a:r>
          </a:p>
          <a:p>
            <a:pPr marL="285750" indent="-285750">
              <a:buFontTx/>
              <a:buChar char="-"/>
            </a:pPr>
            <a:r>
              <a:rPr lang="de-CH" sz="2000" dirty="0"/>
              <a:t>Fachkräftemangel</a:t>
            </a:r>
          </a:p>
          <a:p>
            <a:pPr marL="285750" indent="-285750">
              <a:buFontTx/>
              <a:buChar char="-"/>
            </a:pPr>
            <a:r>
              <a:rPr lang="de-CH" sz="2000" dirty="0"/>
              <a:t>Wissensvermittlung-/</a:t>
            </a:r>
            <a:r>
              <a:rPr lang="de-CH" sz="2000" dirty="0" err="1"/>
              <a:t>transfer</a:t>
            </a:r>
            <a:endParaRPr lang="de-CH" sz="2000" dirty="0"/>
          </a:p>
          <a:p>
            <a:pPr marL="285750" indent="-285750">
              <a:buFontTx/>
              <a:buChar char="-"/>
            </a:pPr>
            <a:r>
              <a:rPr lang="de-CH" sz="2000" dirty="0"/>
              <a:t>Verzögerungen (Effizienz)</a:t>
            </a:r>
          </a:p>
          <a:p>
            <a:pPr marL="285750" indent="-285750">
              <a:buFontTx/>
              <a:buChar char="-"/>
            </a:pPr>
            <a:r>
              <a:rPr lang="de-CH" sz="2000" dirty="0"/>
              <a:t>Kostensteigerungen</a:t>
            </a:r>
          </a:p>
          <a:p>
            <a:pPr marL="285750" indent="-285750">
              <a:buFontTx/>
              <a:buChar char="-"/>
            </a:pPr>
            <a:r>
              <a:rPr lang="de-CH" sz="2000" dirty="0" err="1"/>
              <a:t>Fehleranfälligkeiten</a:t>
            </a:r>
            <a:endParaRPr lang="de-CH" sz="2000" dirty="0"/>
          </a:p>
          <a:p>
            <a:pPr marL="285750" indent="-285750">
              <a:buFontTx/>
              <a:buChar char="-"/>
            </a:pPr>
            <a:r>
              <a:rPr lang="de-CH" sz="2000" dirty="0"/>
              <a:t>Erfüllung Aufgabe (Servicequalität)</a:t>
            </a:r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8170927" y="1386071"/>
            <a:ext cx="3323026" cy="687881"/>
          </a:xfrm>
        </p:spPr>
        <p:txBody>
          <a:bodyPr/>
          <a:lstStyle/>
          <a:p>
            <a:r>
              <a:rPr lang="de-CH" dirty="0"/>
              <a:t>Empfehlung</a:t>
            </a:r>
          </a:p>
        </p:txBody>
      </p:sp>
    </p:spTree>
    <p:extLst>
      <p:ext uri="{BB962C8B-B14F-4D97-AF65-F5344CB8AC3E}">
        <p14:creationId xmlns:p14="http://schemas.microsoft.com/office/powerpoint/2010/main" val="280086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95325" y="452140"/>
            <a:ext cx="9705862" cy="687881"/>
          </a:xfrm>
        </p:spPr>
        <p:txBody>
          <a:bodyPr/>
          <a:lstStyle/>
          <a:p>
            <a:r>
              <a:rPr lang="de-CH" dirty="0"/>
              <a:t>Vor- + Nachteile Kompetenzzentrum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dirty="0"/>
              <a:t>VZF, 16. Januar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dirty="0"/>
              <a:t>Gemeinden </a:t>
            </a:r>
            <a:r>
              <a:rPr lang="de-CH" dirty="0" smtClean="0"/>
              <a:t>2030, </a:t>
            </a:r>
            <a:r>
              <a:rPr lang="de-CH" dirty="0" err="1"/>
              <a:t>ArG</a:t>
            </a:r>
            <a:r>
              <a:rPr lang="de-CH" dirty="0"/>
              <a:t> Zusammenarbeit, Kompetenzzentren Finanzen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39E4ED-0971-43B4-894B-4261CFCDCC5E}" type="slidenum">
              <a:rPr lang="de-CH" smtClean="0"/>
              <a:pPr/>
              <a:t>11</a:t>
            </a:fld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AE71C69-0360-4ACC-9A53-5B56D6ECA1AC}"/>
              </a:ext>
            </a:extLst>
          </p:cNvPr>
          <p:cNvSpPr txBox="1"/>
          <p:nvPr/>
        </p:nvSpPr>
        <p:spPr>
          <a:xfrm>
            <a:off x="8923271" y="3533677"/>
            <a:ext cx="2524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wir </a:t>
            </a:r>
          </a:p>
          <a:p>
            <a:pPr algn="ctr"/>
            <a:r>
              <a:rPr lang="de-CH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verbindet</a:t>
            </a:r>
          </a:p>
        </p:txBody>
      </p:sp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243261"/>
              </p:ext>
            </p:extLst>
          </p:nvPr>
        </p:nvGraphicFramePr>
        <p:xfrm>
          <a:off x="695325" y="1330264"/>
          <a:ext cx="11004096" cy="5086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9543">
                  <a:extLst>
                    <a:ext uri="{9D8B030D-6E8A-4147-A177-3AD203B41FA5}">
                      <a16:colId xmlns:a16="http://schemas.microsoft.com/office/drawing/2014/main" val="105472458"/>
                    </a:ext>
                  </a:extLst>
                </a:gridCol>
                <a:gridCol w="5494553">
                  <a:extLst>
                    <a:ext uri="{9D8B030D-6E8A-4147-A177-3AD203B41FA5}">
                      <a16:colId xmlns:a16="http://schemas.microsoft.com/office/drawing/2014/main" val="490991813"/>
                    </a:ext>
                  </a:extLst>
                </a:gridCol>
              </a:tblGrid>
              <a:tr h="442015">
                <a:tc>
                  <a:txBody>
                    <a:bodyPr/>
                    <a:lstStyle/>
                    <a:p>
                      <a:r>
                        <a:rPr lang="de-CH" sz="2400" dirty="0"/>
                        <a:t>Vorteile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/>
                        <a:t>Nachteile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592823"/>
                  </a:ext>
                </a:extLst>
              </a:tr>
              <a:tr h="743717">
                <a:tc>
                  <a:txBody>
                    <a:bodyPr/>
                    <a:lstStyle/>
                    <a:p>
                      <a:r>
                        <a:rPr lang="de-CH" sz="2400" dirty="0"/>
                        <a:t>Weniger Ressourcen nötig, wenn konsequent</a:t>
                      </a:r>
                      <a:r>
                        <a:rPr lang="de-CH" sz="2400" baseline="0" dirty="0"/>
                        <a:t> umgesetzt</a:t>
                      </a:r>
                      <a:endParaRPr lang="de-C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/>
                        <a:t>Verlust an Autonomie</a:t>
                      </a:r>
                      <a:r>
                        <a:rPr lang="de-CH" sz="2400" baseline="0" dirty="0"/>
                        <a:t> für die Organisationseinheiten/Gemeinden</a:t>
                      </a:r>
                      <a:endParaRPr lang="de-C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561977"/>
                  </a:ext>
                </a:extLst>
              </a:tr>
              <a:tr h="799461">
                <a:tc>
                  <a:txBody>
                    <a:bodyPr/>
                    <a:lstStyle/>
                    <a:p>
                      <a:r>
                        <a:rPr lang="de-CH" sz="2400" dirty="0"/>
                        <a:t>Qualitätsverbesserungen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/>
                        <a:t>Nähe</a:t>
                      </a:r>
                      <a:r>
                        <a:rPr lang="de-CH" sz="2400" baseline="0" dirty="0"/>
                        <a:t> zu eigenem Rechnungswesen geht verloren / </a:t>
                      </a:r>
                      <a:r>
                        <a:rPr lang="de-CH" sz="2400" baseline="0"/>
                        <a:t>Beratung Finanzthemen</a:t>
                      </a:r>
                      <a:endParaRPr lang="de-C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539367"/>
                  </a:ext>
                </a:extLst>
              </a:tr>
              <a:tr h="442015">
                <a:tc>
                  <a:txBody>
                    <a:bodyPr/>
                    <a:lstStyle/>
                    <a:p>
                      <a:r>
                        <a:rPr lang="de-CH" sz="2400" dirty="0"/>
                        <a:t>Verbesserung Stellvertretungsregelungen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/>
                        <a:t>Verantwortung nicht</a:t>
                      </a:r>
                      <a:r>
                        <a:rPr lang="de-CH" sz="2400" baseline="0" dirty="0"/>
                        <a:t> delegierbar</a:t>
                      </a:r>
                      <a:endParaRPr lang="de-C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5676"/>
                  </a:ext>
                </a:extLst>
              </a:tr>
              <a:tr h="1074258">
                <a:tc>
                  <a:txBody>
                    <a:bodyPr/>
                    <a:lstStyle/>
                    <a:p>
                      <a:r>
                        <a:rPr lang="de-CH" sz="2400" dirty="0"/>
                        <a:t>Höhere Professionalität für Organisationseinheiten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/>
                        <a:t>Budgetierung/Steuerung</a:t>
                      </a:r>
                      <a:r>
                        <a:rPr lang="de-CH" sz="2400" baseline="0" dirty="0"/>
                        <a:t> muss 10-20% in der Gemeinde verbleiben (Risiko Schlüsselpersonen bleibt)</a:t>
                      </a:r>
                      <a:endParaRPr lang="de-C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035013"/>
                  </a:ext>
                </a:extLst>
              </a:tr>
              <a:tr h="743717">
                <a:tc>
                  <a:txBody>
                    <a:bodyPr/>
                    <a:lstStyle/>
                    <a:p>
                      <a:r>
                        <a:rPr lang="de-CH" sz="2400" dirty="0"/>
                        <a:t>Vereinfachung insgesamt,</a:t>
                      </a:r>
                      <a:r>
                        <a:rPr lang="de-CH" sz="2400" baseline="0" dirty="0"/>
                        <a:t> da weniger dezentrale Einheiten als Ansprechpartner</a:t>
                      </a:r>
                      <a:endParaRPr lang="de-C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/>
                        <a:t>Finanzkompetenzen fehlen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427896"/>
                  </a:ext>
                </a:extLst>
              </a:tr>
              <a:tr h="514871">
                <a:tc>
                  <a:txBody>
                    <a:bodyPr/>
                    <a:lstStyle/>
                    <a:p>
                      <a:r>
                        <a:rPr lang="de-CH" sz="2400" dirty="0"/>
                        <a:t>Keine Speziallösungen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400" dirty="0"/>
                        <a:t>Keine Speziallösungen</a:t>
                      </a:r>
                      <a:r>
                        <a:rPr lang="de-CH" sz="2400" baseline="0" dirty="0"/>
                        <a:t> mehr</a:t>
                      </a:r>
                      <a:endParaRPr lang="de-C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37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238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95325" y="521794"/>
            <a:ext cx="11057899" cy="687881"/>
          </a:xfrm>
        </p:spPr>
        <p:txBody>
          <a:bodyPr/>
          <a:lstStyle/>
          <a:p>
            <a:r>
              <a:rPr lang="de-CH" dirty="0"/>
              <a:t>Treiber oder Bremse von Zusammenarbeit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dirty="0"/>
              <a:t>VZF, 16. Januar 2024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dirty="0"/>
              <a:t>Gemeinden </a:t>
            </a:r>
            <a:r>
              <a:rPr lang="de-CH" dirty="0" smtClean="0"/>
              <a:t>2030, </a:t>
            </a:r>
            <a:r>
              <a:rPr lang="de-CH" dirty="0" err="1"/>
              <a:t>ArG</a:t>
            </a:r>
            <a:r>
              <a:rPr lang="de-CH" dirty="0"/>
              <a:t> Zusammenarbeit, Kompetenzzentren Finanzen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39E4ED-0971-43B4-894B-4261CFCDCC5E}" type="slidenum">
              <a:rPr lang="de-CH" smtClean="0"/>
              <a:pPr/>
              <a:t>12</a:t>
            </a:fld>
            <a:endParaRPr lang="de-CH" dirty="0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2462756570"/>
              </p:ext>
            </p:extLst>
          </p:nvPr>
        </p:nvGraphicFramePr>
        <p:xfrm>
          <a:off x="695325" y="1226078"/>
          <a:ext cx="4806950" cy="2556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1563213917"/>
              </p:ext>
            </p:extLst>
          </p:nvPr>
        </p:nvGraphicFramePr>
        <p:xfrm>
          <a:off x="752475" y="3359678"/>
          <a:ext cx="4806950" cy="2556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3625429810"/>
              </p:ext>
            </p:extLst>
          </p:nvPr>
        </p:nvGraphicFramePr>
        <p:xfrm>
          <a:off x="6224274" y="1530878"/>
          <a:ext cx="4806950" cy="2556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2974400708"/>
              </p:ext>
            </p:extLst>
          </p:nvPr>
        </p:nvGraphicFramePr>
        <p:xfrm>
          <a:off x="6224274" y="3654953"/>
          <a:ext cx="4806950" cy="2556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1291182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045529" y="742950"/>
            <a:ext cx="6735044" cy="5049837"/>
          </a:xfrm>
        </p:spPr>
        <p:txBody>
          <a:bodyPr>
            <a:noAutofit/>
          </a:bodyPr>
          <a:lstStyle/>
          <a:p>
            <a:r>
              <a:rPr lang="de-DE" sz="1600" dirty="0"/>
              <a:t>Mangelnder Druck und Anreize für frühzeitige Organisation von Aufgaben in Gemeinden.</a:t>
            </a:r>
          </a:p>
          <a:p>
            <a:r>
              <a:rPr lang="de-DE" sz="1600" dirty="0"/>
              <a:t>Fehlende Anreize für Gemeinden, Aufgaben an Kompetenzzentren abzugeben bzw. für eine Zusammenarbeit.</a:t>
            </a:r>
          </a:p>
          <a:p>
            <a:r>
              <a:rPr lang="de-CH" sz="1600" dirty="0"/>
              <a:t>Die vermehrte Auslagerung an externe Dienstleister </a:t>
            </a:r>
            <a:r>
              <a:rPr lang="de-CH" sz="1600" dirty="0" err="1"/>
              <a:t>kannibalisiert</a:t>
            </a:r>
            <a:r>
              <a:rPr lang="de-CH" sz="1600" dirty="0"/>
              <a:t> den Stellenmarkt, da Fachkräfte den Gemeinden entzogen werden und wieder teuer eingekauft werden müssen.</a:t>
            </a:r>
            <a:endParaRPr lang="de-DE" sz="1600" dirty="0"/>
          </a:p>
          <a:p>
            <a:r>
              <a:rPr lang="de-CH" sz="1600" dirty="0"/>
              <a:t>Das Interesse aus Sicht der Verantwortung müsste klar in eine andere Richtung gehen, da der Fachkräftemangel aufgrund der demografischen Entwicklung erst am Anfang steht.</a:t>
            </a:r>
          </a:p>
          <a:p>
            <a:endParaRPr lang="de-DE" sz="1600" dirty="0"/>
          </a:p>
          <a:p>
            <a:pPr marL="0" indent="0">
              <a:buNone/>
            </a:pPr>
            <a:r>
              <a:rPr lang="de-DE" sz="1600" b="1" dirty="0"/>
              <a:t>Mögliche Lösung:</a:t>
            </a:r>
          </a:p>
          <a:p>
            <a:r>
              <a:rPr lang="de-DE" sz="1600" dirty="0"/>
              <a:t>Notwendigkeit von Anreizen (Fachkräfte, Einmalzahlung, Projektkostenübernahme analog Fusionen) für Trägergemeinden, um Trägerfunktion zu übernehmen.</a:t>
            </a:r>
          </a:p>
          <a:p>
            <a:r>
              <a:rPr lang="de-DE" sz="1600" dirty="0"/>
              <a:t>Bedarf an Anreizsystem für kleinere Gemeinden, um Routinetätigkeiten in Kompetenzzentren abzugeben (analog Fusionen, Übernahme Projektkosten).</a:t>
            </a:r>
          </a:p>
          <a:p>
            <a:r>
              <a:rPr lang="de-DE" sz="1600" dirty="0"/>
              <a:t>Empfehlung an Arbeitsgruppe, Kompetenzzentren durch Anreizsystem zu fördern und Auslagerung an externe Dienstleister zu verhindern.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695325" y="554034"/>
            <a:ext cx="2066015" cy="687881"/>
          </a:xfrm>
        </p:spPr>
        <p:txBody>
          <a:bodyPr/>
          <a:lstStyle/>
          <a:p>
            <a:r>
              <a:rPr lang="de-CH" dirty="0"/>
              <a:t>Anreiz-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dirty="0"/>
              <a:t>VZF, 16. Januar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dirty="0"/>
              <a:t>Gemeinden </a:t>
            </a:r>
            <a:r>
              <a:rPr lang="de-CH" dirty="0" smtClean="0"/>
              <a:t>2030, </a:t>
            </a:r>
            <a:r>
              <a:rPr lang="de-CH" dirty="0" err="1"/>
              <a:t>ArG</a:t>
            </a:r>
            <a:r>
              <a:rPr lang="de-CH" dirty="0"/>
              <a:t> Zusammenarbeit, Kompetenzzentren Finanzen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39E4ED-0971-43B4-894B-4261CFCDCC5E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7" name="Textplatzhalter 2"/>
          <p:cNvSpPr txBox="1">
            <a:spLocks/>
          </p:cNvSpPr>
          <p:nvPr/>
        </p:nvSpPr>
        <p:spPr>
          <a:xfrm>
            <a:off x="695324" y="1359578"/>
            <a:ext cx="1981055" cy="687881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300" b="1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/>
              <a:t>system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41458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95324" y="693964"/>
            <a:ext cx="5991226" cy="5290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Vertiefte </a:t>
            </a:r>
            <a:r>
              <a:rPr lang="de-DE" b="1" dirty="0" smtClean="0"/>
              <a:t>Prüfung:</a:t>
            </a:r>
            <a:endParaRPr lang="de-DE" b="1" dirty="0"/>
          </a:p>
          <a:p>
            <a:r>
              <a:rPr lang="de-DE" dirty="0"/>
              <a:t>Räumliche Nähe</a:t>
            </a:r>
          </a:p>
          <a:p>
            <a:r>
              <a:rPr lang="de-DE" dirty="0"/>
              <a:t>Unterschiedliche Finanzapplikationen</a:t>
            </a:r>
          </a:p>
          <a:p>
            <a:r>
              <a:rPr lang="de-DE" dirty="0"/>
              <a:t>Organisationsform/Rechtsform Kompetenzzentren</a:t>
            </a:r>
          </a:p>
          <a:p>
            <a:r>
              <a:rPr lang="de-DE" dirty="0" err="1"/>
              <a:t>Grössenkomplexität</a:t>
            </a:r>
            <a:endParaRPr lang="de-DE" dirty="0"/>
          </a:p>
          <a:p>
            <a:r>
              <a:rPr lang="de-DE" dirty="0"/>
              <a:t>Verantwortung für Aufgaben</a:t>
            </a:r>
          </a:p>
          <a:p>
            <a:r>
              <a:rPr lang="de-DE" dirty="0"/>
              <a:t>Aufgabenerfüllung Schulgemeinden, ZV, IKA</a:t>
            </a:r>
          </a:p>
          <a:p>
            <a:r>
              <a:rPr lang="de-DE" dirty="0"/>
              <a:t>Synergien </a:t>
            </a:r>
            <a:r>
              <a:rPr lang="de-DE" dirty="0" err="1"/>
              <a:t>ArG</a:t>
            </a:r>
            <a:r>
              <a:rPr lang="de-DE" dirty="0"/>
              <a:t> Fachkräftemangel</a:t>
            </a:r>
          </a:p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9540691" y="580532"/>
            <a:ext cx="1955984" cy="687881"/>
          </a:xfrm>
        </p:spPr>
        <p:txBody>
          <a:bodyPr/>
          <a:lstStyle/>
          <a:p>
            <a:r>
              <a:rPr lang="de-CH" dirty="0"/>
              <a:t>Offene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dirty="0"/>
              <a:t>VZF, 16. Januar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dirty="0"/>
              <a:t>Gemeinden </a:t>
            </a:r>
            <a:r>
              <a:rPr lang="de-CH" dirty="0" smtClean="0"/>
              <a:t>2030, </a:t>
            </a:r>
            <a:r>
              <a:rPr lang="de-CH" dirty="0" err="1"/>
              <a:t>ArG</a:t>
            </a:r>
            <a:r>
              <a:rPr lang="de-CH" dirty="0"/>
              <a:t> Zusammenarbeit, Kompetenzzentren Finanzen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39E4ED-0971-43B4-894B-4261CFCDCC5E}" type="slidenum">
              <a:rPr lang="de-CH" smtClean="0"/>
              <a:pPr/>
              <a:t>14</a:t>
            </a:fld>
            <a:endParaRPr lang="de-CH"/>
          </a:p>
        </p:txBody>
      </p:sp>
      <p:sp>
        <p:nvSpPr>
          <p:cNvPr id="7" name="Textplatzhalter 2"/>
          <p:cNvSpPr txBox="1">
            <a:spLocks/>
          </p:cNvSpPr>
          <p:nvPr/>
        </p:nvSpPr>
        <p:spPr>
          <a:xfrm>
            <a:off x="9535880" y="1380632"/>
            <a:ext cx="1960794" cy="687881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300" b="1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Fragen</a:t>
            </a:r>
          </a:p>
        </p:txBody>
      </p:sp>
    </p:spTree>
    <p:extLst>
      <p:ext uri="{BB962C8B-B14F-4D97-AF65-F5344CB8AC3E}">
        <p14:creationId xmlns:p14="http://schemas.microsoft.com/office/powerpoint/2010/main" val="1191990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90E7A9F-50FD-4769-8B0B-DC307906E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558272"/>
            <a:ext cx="4894866" cy="687881"/>
          </a:xfrm>
        </p:spPr>
        <p:txBody>
          <a:bodyPr/>
          <a:lstStyle/>
          <a:p>
            <a:r>
              <a:rPr lang="de-CH" dirty="0"/>
              <a:t>Langfristiger Blick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8F57A2F-7C80-4887-8DB2-6785CEAD3D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1964797"/>
            <a:ext cx="11346996" cy="409187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CH" b="1" dirty="0"/>
              <a:t>Vergleich Aufgabenerfüllung Steuern</a:t>
            </a:r>
          </a:p>
          <a:p>
            <a:pPr marL="0" indent="0">
              <a:buNone/>
            </a:pPr>
            <a:r>
              <a:rPr lang="de-CH" dirty="0"/>
              <a:t>Vollzug / Standardprozesse Steuern vs. heterogenen Aufgabenerfüllung und Verantwortung für die finanzielle Steuerung/Führung </a:t>
            </a:r>
          </a:p>
          <a:p>
            <a:pPr marL="0" indent="0">
              <a:buNone/>
            </a:pPr>
            <a:r>
              <a:rPr lang="de-CH" dirty="0"/>
              <a:t>       Treiber Kompetenzzentrum/Zusammenarbeit ist eine einheitliche Applikation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b="1" dirty="0"/>
              <a:t>Effizienz als Chance</a:t>
            </a:r>
          </a:p>
          <a:p>
            <a:pPr marL="0" indent="0">
              <a:buNone/>
            </a:pPr>
            <a:r>
              <a:rPr lang="de-CH" dirty="0"/>
              <a:t>Servicequalität vor Effizienz bis heute </a:t>
            </a:r>
          </a:p>
          <a:p>
            <a:pPr marL="0" indent="0">
              <a:buNone/>
            </a:pPr>
            <a:r>
              <a:rPr lang="de-CH" dirty="0"/>
              <a:t>Effizienz holt auf aufgrund </a:t>
            </a:r>
            <a:r>
              <a:rPr lang="de-CH" dirty="0" err="1"/>
              <a:t>Technologisierung</a:t>
            </a:r>
            <a:r>
              <a:rPr lang="de-CH" dirty="0"/>
              <a:t>, Automatisierung, Skaleneffekte, Digitalisierung als Chance</a:t>
            </a:r>
          </a:p>
          <a:p>
            <a:pPr marL="0" indent="0">
              <a:buNone/>
            </a:pPr>
            <a:r>
              <a:rPr lang="de-CH" dirty="0"/>
              <a:t>       progressiverer Vorschlag bedingt einheitliche Applikationen und Schnittstellen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549400" cy="365125"/>
          </a:xfrm>
        </p:spPr>
        <p:txBody>
          <a:bodyPr/>
          <a:lstStyle/>
          <a:p>
            <a:r>
              <a:rPr lang="de-DE" dirty="0"/>
              <a:t>VZF, 16. Januar 2024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911600" y="6356350"/>
            <a:ext cx="4851400" cy="365125"/>
          </a:xfrm>
        </p:spPr>
        <p:txBody>
          <a:bodyPr/>
          <a:lstStyle/>
          <a:p>
            <a:r>
              <a:rPr lang="de-CH" dirty="0"/>
              <a:t>Gemeinden </a:t>
            </a:r>
            <a:r>
              <a:rPr lang="de-CH" dirty="0" smtClean="0"/>
              <a:t>2030, </a:t>
            </a:r>
            <a:r>
              <a:rPr lang="de-CH" dirty="0" err="1"/>
              <a:t>ArG</a:t>
            </a:r>
            <a:r>
              <a:rPr lang="de-CH" dirty="0"/>
              <a:t> Zusammenarbeit, Kompetenzzentren Finanzen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9677400" y="6356350"/>
            <a:ext cx="1676400" cy="365125"/>
          </a:xfrm>
        </p:spPr>
        <p:txBody>
          <a:bodyPr/>
          <a:lstStyle/>
          <a:p>
            <a:fld id="{7B39E4ED-0971-43B4-894B-4261CFCDCC5E}" type="slidenum">
              <a:rPr lang="de-CH" smtClean="0"/>
              <a:pPr/>
              <a:t>15</a:t>
            </a:fld>
            <a:endParaRPr lang="de-CH"/>
          </a:p>
        </p:txBody>
      </p:sp>
      <p:sp>
        <p:nvSpPr>
          <p:cNvPr id="2" name="Pfeil nach rechts 1"/>
          <p:cNvSpPr/>
          <p:nvPr/>
        </p:nvSpPr>
        <p:spPr>
          <a:xfrm>
            <a:off x="823913" y="5584372"/>
            <a:ext cx="488496" cy="179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Pfeil nach rechts 11"/>
          <p:cNvSpPr/>
          <p:nvPr/>
        </p:nvSpPr>
        <p:spPr>
          <a:xfrm>
            <a:off x="823913" y="3170334"/>
            <a:ext cx="488496" cy="179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2190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90E7A9F-50FD-4769-8B0B-DC307906E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558272"/>
            <a:ext cx="5088829" cy="687881"/>
          </a:xfrm>
        </p:spPr>
        <p:txBody>
          <a:bodyPr/>
          <a:lstStyle/>
          <a:p>
            <a:r>
              <a:rPr lang="de-CH" dirty="0" smtClean="0"/>
              <a:t>Weiteres Vorgehen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8F57A2F-7C80-4887-8DB2-6785CEAD3D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1964797"/>
            <a:ext cx="11346996" cy="40918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CH" b="1" dirty="0" err="1" smtClean="0"/>
              <a:t>ArG</a:t>
            </a:r>
            <a:r>
              <a:rPr lang="de-CH" b="1" dirty="0" smtClean="0"/>
              <a:t> Zusammenarbeit, Gemeinden 2030</a:t>
            </a:r>
            <a:endParaRPr lang="de-CH" b="1" dirty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 smtClean="0"/>
              <a:t>Berichte Verbände wird in Synthesebericht (Status Entwurf) zusammengefasst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 smtClean="0"/>
              <a:t>Schlussfolgerung vier Handlungsoptionen zum Umgang mit den Herausforderungen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b="1" dirty="0" smtClean="0"/>
              <a:t>VZF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 smtClean="0"/>
              <a:t>Sensibilisierung Mitglieder, Zusammenarbeit verbessern / Risikooptik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 smtClean="0"/>
              <a:t>Synthesebericht abwarten, weitere Aufträge daraus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 smtClean="0"/>
              <a:t>Bericht weiterentwickeln und wissenschaftlicher angehen (ZHAW)</a:t>
            </a: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549400" cy="365125"/>
          </a:xfrm>
        </p:spPr>
        <p:txBody>
          <a:bodyPr/>
          <a:lstStyle/>
          <a:p>
            <a:r>
              <a:rPr lang="de-DE" dirty="0"/>
              <a:t>VZF, </a:t>
            </a:r>
            <a:r>
              <a:rPr lang="de-DE" dirty="0" smtClean="0"/>
              <a:t>20. Juni 2024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911600" y="6356350"/>
            <a:ext cx="4851400" cy="365125"/>
          </a:xfrm>
        </p:spPr>
        <p:txBody>
          <a:bodyPr/>
          <a:lstStyle/>
          <a:p>
            <a:r>
              <a:rPr lang="de-CH" dirty="0"/>
              <a:t>Gemeinden </a:t>
            </a:r>
            <a:r>
              <a:rPr lang="de-CH" dirty="0" smtClean="0"/>
              <a:t>2030, </a:t>
            </a:r>
            <a:r>
              <a:rPr lang="de-CH" dirty="0" err="1"/>
              <a:t>ArG</a:t>
            </a:r>
            <a:r>
              <a:rPr lang="de-CH" dirty="0"/>
              <a:t> Zusammenarbeit, Kompetenzzentren Finanzen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9677400" y="6356350"/>
            <a:ext cx="1676400" cy="365125"/>
          </a:xfrm>
        </p:spPr>
        <p:txBody>
          <a:bodyPr/>
          <a:lstStyle/>
          <a:p>
            <a:fld id="{7B39E4ED-0971-43B4-894B-4261CFCDCC5E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3429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 1" descr="Logo linksbündig">
            <a:extLst>
              <a:ext uri="{FF2B5EF4-FFF2-40B4-BE49-F238E27FC236}">
                <a16:creationId xmlns:a16="http://schemas.microsoft.com/office/drawing/2014/main" id="{F865A64B-9A08-4C24-8A5F-8E79A3A5B86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6" y="5225106"/>
            <a:ext cx="2593148" cy="7344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8">
            <a:extLst>
              <a:ext uri="{FF2B5EF4-FFF2-40B4-BE49-F238E27FC236}">
                <a16:creationId xmlns:a16="http://schemas.microsoft.com/office/drawing/2014/main" id="{DD5B367A-8053-4D22-B2AF-F235302940C4}"/>
              </a:ext>
            </a:extLst>
          </p:cNvPr>
          <p:cNvSpPr txBox="1">
            <a:spLocks/>
          </p:cNvSpPr>
          <p:nvPr/>
        </p:nvSpPr>
        <p:spPr>
          <a:xfrm>
            <a:off x="478576" y="638370"/>
            <a:ext cx="8414572" cy="68788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4300" b="1" dirty="0">
                <a:latin typeface="Segoe UI" panose="020B0502040204020203" pitchFamily="34" charset="0"/>
                <a:cs typeface="Segoe UI" panose="020B0502040204020203" pitchFamily="34" charset="0"/>
              </a:rPr>
              <a:t>Fragen und </a:t>
            </a:r>
            <a:r>
              <a:rPr lang="de-CH" sz="43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Diskussionsrunde</a:t>
            </a:r>
            <a:endParaRPr lang="de-CH" sz="43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97451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95325" y="558272"/>
            <a:ext cx="3687804" cy="687881"/>
          </a:xfrm>
        </p:spPr>
        <p:txBody>
          <a:bodyPr/>
          <a:lstStyle/>
          <a:p>
            <a:r>
              <a:rPr lang="de-CH" dirty="0"/>
              <a:t>Inhalt Bericht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Auftrag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Präambel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Aufgaben </a:t>
            </a:r>
            <a:r>
              <a:rPr lang="de-DE" dirty="0"/>
              <a:t>Finanzverwaltung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Aufgabenerfüllung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Organisationformen </a:t>
            </a:r>
            <a:r>
              <a:rPr lang="de-DE" dirty="0"/>
              <a:t>Finanzverwaltung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Treiber </a:t>
            </a:r>
            <a:r>
              <a:rPr lang="de-DE" dirty="0"/>
              <a:t>oder Bremse von Zusammenarbeit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Langfristiger </a:t>
            </a:r>
            <a:r>
              <a:rPr lang="de-DE" dirty="0"/>
              <a:t>Blick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Empfehlung </a:t>
            </a:r>
            <a:r>
              <a:rPr lang="de-DE" dirty="0" err="1"/>
              <a:t>Grösse</a:t>
            </a:r>
            <a:r>
              <a:rPr lang="de-DE" dirty="0"/>
              <a:t> Kompetenzzentrum Finanzverwaltung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Anreize </a:t>
            </a:r>
            <a:r>
              <a:rPr lang="de-DE" dirty="0"/>
              <a:t>Kompetenzzentrum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latin typeface="Segoe UI"/>
                <a:cs typeface="Segoe UI"/>
              </a:rPr>
              <a:t>Offene Fragestellungen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dirty="0"/>
              <a:t>VZF, 16. Januar </a:t>
            </a:r>
            <a:r>
              <a:rPr lang="de-DE" dirty="0" smtClean="0"/>
              <a:t>2024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dirty="0"/>
              <a:t>Gemeinden </a:t>
            </a:r>
            <a:r>
              <a:rPr lang="de-CH" dirty="0" smtClean="0"/>
              <a:t>2030, </a:t>
            </a:r>
            <a:r>
              <a:rPr lang="de-CH" dirty="0" err="1"/>
              <a:t>ArG</a:t>
            </a:r>
            <a:r>
              <a:rPr lang="de-CH" dirty="0"/>
              <a:t> Zusammenarbeit, Kompetenzzentren Finanzen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39E4ED-0971-43B4-894B-4261CFCDCC5E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5695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/>
              <a:t>Hauptaufgaben Finanzverwaltung</a:t>
            </a:r>
          </a:p>
          <a:p>
            <a:endParaRPr lang="de-DE" dirty="0"/>
          </a:p>
          <a:p>
            <a:r>
              <a:rPr lang="de-DE" dirty="0"/>
              <a:t>Rechnungsführung und Erstellung der Jahresrechnung</a:t>
            </a:r>
          </a:p>
          <a:p>
            <a:r>
              <a:rPr lang="de-DE" dirty="0"/>
              <a:t>Erstellung des Budgets und des </a:t>
            </a:r>
            <a:r>
              <a:rPr lang="de-DE" dirty="0" smtClean="0"/>
              <a:t>Finanz- + Aufgabenplans</a:t>
            </a:r>
            <a:endParaRPr lang="de-DE" dirty="0"/>
          </a:p>
          <a:p>
            <a:r>
              <a:rPr lang="de-DE" dirty="0"/>
              <a:t>Führung der Kreditoren- und Debitorenbuchhaltung</a:t>
            </a:r>
          </a:p>
          <a:p>
            <a:r>
              <a:rPr lang="de-DE" dirty="0"/>
              <a:t>Mittelbewirtschaftung (Cash-Management / Schuldenportfolio)</a:t>
            </a:r>
          </a:p>
          <a:p>
            <a:r>
              <a:rPr lang="de-DE" dirty="0"/>
              <a:t>Versicherungswesen </a:t>
            </a:r>
          </a:p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695325" y="545870"/>
            <a:ext cx="2728632" cy="687881"/>
          </a:xfrm>
        </p:spPr>
        <p:txBody>
          <a:bodyPr/>
          <a:lstStyle/>
          <a:p>
            <a:r>
              <a:rPr lang="de-CH" dirty="0"/>
              <a:t>Aufgaben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dirty="0"/>
              <a:t>VZF, 16. Januar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dirty="0"/>
              <a:t>Gemeinden </a:t>
            </a:r>
            <a:r>
              <a:rPr lang="de-CH" dirty="0" smtClean="0"/>
              <a:t>2030, </a:t>
            </a:r>
            <a:r>
              <a:rPr lang="de-CH" dirty="0" err="1"/>
              <a:t>ArG</a:t>
            </a:r>
            <a:r>
              <a:rPr lang="de-CH" dirty="0"/>
              <a:t> Zusammenarbeit, Kompetenzzentren Finanzen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39E4ED-0971-43B4-894B-4261CFCDCC5E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2337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95324" y="1268413"/>
            <a:ext cx="5724525" cy="4230687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Lohnbuchhaltung</a:t>
            </a:r>
          </a:p>
          <a:p>
            <a:r>
              <a:rPr lang="de-DE" dirty="0"/>
              <a:t>Gebührenfakturierung und ev. Führung der Spezialbuchhaltung/Kostenrechnungen</a:t>
            </a:r>
          </a:p>
          <a:p>
            <a:r>
              <a:rPr lang="de-DE" dirty="0" err="1"/>
              <a:t>Hundeverabgabung</a:t>
            </a:r>
            <a:endParaRPr lang="de-DE" dirty="0"/>
          </a:p>
          <a:p>
            <a:r>
              <a:rPr lang="de-DE" dirty="0" err="1"/>
              <a:t>Klientenbuchhaltung</a:t>
            </a:r>
            <a:r>
              <a:rPr lang="de-DE" dirty="0"/>
              <a:t> Soziales</a:t>
            </a:r>
          </a:p>
          <a:p>
            <a:r>
              <a:rPr lang="de-DE" dirty="0"/>
              <a:t>Risikomanagement</a:t>
            </a:r>
          </a:p>
          <a:p>
            <a:r>
              <a:rPr lang="de-DE" dirty="0"/>
              <a:t>Internes Kontrollsystem (IKS)</a:t>
            </a:r>
          </a:p>
          <a:p>
            <a:r>
              <a:rPr lang="de-DE" dirty="0"/>
              <a:t>Controlling</a:t>
            </a:r>
          </a:p>
          <a:p>
            <a:r>
              <a:rPr lang="de-DE" dirty="0"/>
              <a:t>Steuern</a:t>
            </a:r>
          </a:p>
          <a:p>
            <a:r>
              <a:rPr lang="de-DE" dirty="0" err="1"/>
              <a:t>Liegenschaftenverwaltung</a:t>
            </a:r>
            <a:endParaRPr lang="de-DE" dirty="0"/>
          </a:p>
          <a:p>
            <a:r>
              <a:rPr lang="de-DE" dirty="0"/>
              <a:t>Informatik</a:t>
            </a:r>
          </a:p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9290558" y="580532"/>
            <a:ext cx="2206117" cy="687881"/>
          </a:xfrm>
        </p:spPr>
        <p:txBody>
          <a:bodyPr/>
          <a:lstStyle/>
          <a:p>
            <a:r>
              <a:rPr lang="de-CH" dirty="0"/>
              <a:t>Weitere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dirty="0"/>
              <a:t>VZF, 16. Januar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dirty="0"/>
              <a:t>Gemeinden </a:t>
            </a:r>
            <a:r>
              <a:rPr lang="de-CH" dirty="0" smtClean="0"/>
              <a:t>2030, </a:t>
            </a:r>
            <a:r>
              <a:rPr lang="de-CH" dirty="0" err="1"/>
              <a:t>ArG</a:t>
            </a:r>
            <a:r>
              <a:rPr lang="de-CH" dirty="0"/>
              <a:t> Zusammenarbeit, Kompetenzzentren Finanzen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39E4ED-0971-43B4-894B-4261CFCDCC5E}" type="slidenum">
              <a:rPr lang="de-CH" smtClean="0"/>
              <a:pPr/>
              <a:t>4</a:t>
            </a:fld>
            <a:endParaRPr lang="de-CH"/>
          </a:p>
        </p:txBody>
      </p:sp>
      <p:sp>
        <p:nvSpPr>
          <p:cNvPr id="7" name="Textplatzhalter 2"/>
          <p:cNvSpPr txBox="1">
            <a:spLocks/>
          </p:cNvSpPr>
          <p:nvPr/>
        </p:nvSpPr>
        <p:spPr>
          <a:xfrm>
            <a:off x="8768042" y="1380632"/>
            <a:ext cx="2728632" cy="687881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300" b="1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Aufgaben</a:t>
            </a:r>
          </a:p>
        </p:txBody>
      </p:sp>
    </p:spTree>
    <p:extLst>
      <p:ext uri="{BB962C8B-B14F-4D97-AF65-F5344CB8AC3E}">
        <p14:creationId xmlns:p14="http://schemas.microsoft.com/office/powerpoint/2010/main" val="624873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95325" y="558272"/>
            <a:ext cx="5752344" cy="687881"/>
          </a:xfrm>
        </p:spPr>
        <p:txBody>
          <a:bodyPr/>
          <a:lstStyle/>
          <a:p>
            <a:r>
              <a:rPr lang="de-CH" dirty="0"/>
              <a:t>Outsourcte Aufgaben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1" y="1346200"/>
            <a:ext cx="5923994" cy="5142724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2000" dirty="0"/>
              <a:t>Nicht aufgeführt, jedoch häuft ausgelagert:</a:t>
            </a:r>
          </a:p>
          <a:p>
            <a:pPr marL="0" indent="0">
              <a:buNone/>
            </a:pPr>
            <a:r>
              <a:rPr lang="de-CH" sz="2000" dirty="0"/>
              <a:t>Verlustscheinbewirtschaftung / </a:t>
            </a:r>
          </a:p>
          <a:p>
            <a:pPr marL="0" indent="0">
              <a:buNone/>
            </a:pPr>
            <a:r>
              <a:rPr lang="de-CH" sz="2000" dirty="0" err="1"/>
              <a:t>Spezialinkassso</a:t>
            </a:r>
            <a:r>
              <a:rPr lang="de-CH" sz="2000" dirty="0"/>
              <a:t> (</a:t>
            </a:r>
            <a:r>
              <a:rPr lang="de-CH" sz="2000" dirty="0" err="1"/>
              <a:t>Debitorenbew</a:t>
            </a:r>
            <a:r>
              <a:rPr lang="de-CH" sz="2000" dirty="0"/>
              <a:t>.)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dirty="0"/>
              <a:t>VZF, 16. Januar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dirty="0"/>
              <a:t>Gemeinden </a:t>
            </a:r>
            <a:r>
              <a:rPr lang="de-CH" dirty="0" smtClean="0"/>
              <a:t>2030, </a:t>
            </a:r>
            <a:r>
              <a:rPr lang="de-CH" dirty="0" err="1"/>
              <a:t>ArG</a:t>
            </a:r>
            <a:r>
              <a:rPr lang="de-CH" dirty="0"/>
              <a:t> Zusammenarbeit, Kompetenzzentren Finanzen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39E4ED-0971-43B4-894B-4261CFCDCC5E}" type="slidenum">
              <a:rPr lang="de-CH" smtClean="0"/>
              <a:pPr/>
              <a:t>5</a:t>
            </a:fld>
            <a:endParaRPr lang="de-CH"/>
          </a:p>
        </p:txBody>
      </p:sp>
      <p:sp>
        <p:nvSpPr>
          <p:cNvPr id="8" name="Textfeld 7"/>
          <p:cNvSpPr txBox="1"/>
          <p:nvPr/>
        </p:nvSpPr>
        <p:spPr>
          <a:xfrm>
            <a:off x="1083230" y="5626466"/>
            <a:ext cx="5050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Quelle: </a:t>
            </a:r>
            <a:r>
              <a:rPr lang="de-CH" u="sng" dirty="0">
                <a:hlinkClick r:id="rId3"/>
              </a:rPr>
              <a:t>Leistungserbringung in kleinen Gemeinden: Eigenerstellung oder Auslagerung? (2023)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31480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95325" y="558272"/>
            <a:ext cx="11394145" cy="687881"/>
          </a:xfrm>
        </p:spPr>
        <p:txBody>
          <a:bodyPr/>
          <a:lstStyle/>
          <a:p>
            <a:r>
              <a:rPr lang="de-CH" dirty="0"/>
              <a:t>Aufgaben zentral vs. dezentral Stadt Zürich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dirty="0"/>
              <a:t>VZF, 16. Januar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dirty="0"/>
              <a:t>Gemeinden </a:t>
            </a:r>
            <a:r>
              <a:rPr lang="de-CH" dirty="0" smtClean="0"/>
              <a:t>2030, </a:t>
            </a:r>
            <a:r>
              <a:rPr lang="de-CH" dirty="0" err="1"/>
              <a:t>ArG</a:t>
            </a:r>
            <a:r>
              <a:rPr lang="de-CH" dirty="0"/>
              <a:t> Zusammenarbeit, Kompetenzzentren Finanzen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39E4ED-0971-43B4-894B-4261CFCDCC5E}" type="slidenum">
              <a:rPr lang="de-CH" smtClean="0"/>
              <a:pPr/>
              <a:t>6</a:t>
            </a:fld>
            <a:endParaRPr lang="de-CH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947259"/>
              </p:ext>
            </p:extLst>
          </p:nvPr>
        </p:nvGraphicFramePr>
        <p:xfrm>
          <a:off x="695322" y="1419229"/>
          <a:ext cx="11353802" cy="5038721"/>
        </p:xfrm>
        <a:graphic>
          <a:graphicData uri="http://schemas.openxmlformats.org/drawingml/2006/table">
            <a:tbl>
              <a:tblPr firstRow="1" firstCol="1" bandRow="1"/>
              <a:tblGrid>
                <a:gridCol w="1696875">
                  <a:extLst>
                    <a:ext uri="{9D8B030D-6E8A-4147-A177-3AD203B41FA5}">
                      <a16:colId xmlns:a16="http://schemas.microsoft.com/office/drawing/2014/main" val="3312526558"/>
                    </a:ext>
                  </a:extLst>
                </a:gridCol>
                <a:gridCol w="3437103">
                  <a:extLst>
                    <a:ext uri="{9D8B030D-6E8A-4147-A177-3AD203B41FA5}">
                      <a16:colId xmlns:a16="http://schemas.microsoft.com/office/drawing/2014/main" val="1875970534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624062023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4275835312"/>
                    </a:ext>
                  </a:extLst>
                </a:gridCol>
                <a:gridCol w="4571999">
                  <a:extLst>
                    <a:ext uri="{9D8B030D-6E8A-4147-A177-3AD203B41FA5}">
                      <a16:colId xmlns:a16="http://schemas.microsoft.com/office/drawing/2014/main" val="2671759803"/>
                    </a:ext>
                  </a:extLst>
                </a:gridCol>
              </a:tblGrid>
              <a:tr h="263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Aufgabenbereich</a:t>
                      </a:r>
                    </a:p>
                  </a:txBody>
                  <a:tcPr marL="39478" marR="39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Aufgabe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Zentral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Dezentral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Beschreibung</a:t>
                      </a:r>
                      <a:endParaRPr lang="de-CH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399611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Budget und FAP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Prozesslead</a:t>
                      </a:r>
                      <a:endParaRPr lang="de-CH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558464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Inhaltliche Erstellung Budget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Budgetverantwortung kann nicht übertragen werden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805592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Begründung Abweichungen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777614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Dateneingabe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763145"/>
                  </a:ext>
                </a:extLst>
              </a:tr>
              <a:tr h="193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Fakturierung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Fakturierung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Bei wenigen Rechnungen kann die Fakturierung zentral erfolgen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001487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Debitorenbewirtschaftung</a:t>
                      </a:r>
                      <a:endParaRPr lang="de-CH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046301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Kreditoren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Verarbeitung Rechnungen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53711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Visum Rechnungen</a:t>
                      </a:r>
                      <a:endParaRPr lang="de-CH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Zentrales Rechnungswesen kann Richtigkeit einer Rechnung nicht beurteilen</a:t>
                      </a:r>
                      <a:endParaRPr lang="de-CH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963161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Erstellung Zahlungsläufe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759811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Lohn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Koordination mit HRZ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Schnittstelle mit HRZ muss geprüft werden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458873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Anlagenbuchhaltung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Bewirtschaftung Anlagen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658113"/>
                  </a:ext>
                </a:extLst>
              </a:tr>
              <a:tr h="1627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MWST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Bewirtschaftung MWST mit Abrechnung etc.</a:t>
                      </a:r>
                      <a:endParaRPr lang="de-CH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Nur, falls MWST-Pflichtig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135839"/>
                  </a:ext>
                </a:extLst>
              </a:tr>
              <a:tr h="1541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Projekte bzw. Kredite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Bewirtschaftung und Kreditabrechnung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19197"/>
                  </a:ext>
                </a:extLst>
              </a:tr>
              <a:tr h="161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Inhaltliche Begleitung und Abweichungsbegründungen</a:t>
                      </a:r>
                      <a:endParaRPr lang="de-CH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 dirty="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644826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Hauptbuch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Führung Hauptbuch</a:t>
                      </a:r>
                      <a:endParaRPr lang="de-CH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 dirty="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Mit Kontokorrenten etc.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134969"/>
                  </a:ext>
                </a:extLst>
              </a:tr>
              <a:tr h="4529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Erwartungsrechnung und Nachtragskredite bzw. Globalbudgetergänzungen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Prozesslead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74565"/>
                  </a:ext>
                </a:extLst>
              </a:tr>
              <a:tr h="188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Erstellung Erwartungsrechnung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 braucht inhaltliche Informationen der Organisationseinheiten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74833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Entscheid Nachtragskredite oder Globalbudgetergänzungen</a:t>
                      </a:r>
                      <a:endParaRPr lang="de-CH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43077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Jahresabschluss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Prozesslead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165403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Erstellung Jahresabschluss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860820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Begründung Abweichungen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147255"/>
                  </a:ext>
                </a:extLst>
              </a:tr>
              <a:tr h="301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Regelmässige Information betreute Organisationseinheit über Finanzdaten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460415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IKS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Prozesslead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633351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Ermittlung Prozessrisiken</a:t>
                      </a:r>
                      <a:endParaRPr lang="de-CH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286950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Finanzkontrolle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Begleitung Revisionen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92911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Koordination mit FVW</a:t>
                      </a:r>
                      <a:endParaRPr lang="de-CH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Teilnahme an Schulungen, Studium Finanz-News, Kontakt zu Finanzverwaltung</a:t>
                      </a:r>
                      <a:endParaRPr lang="de-CH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 dirty="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 dirty="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dirty="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835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699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329" y="1891570"/>
            <a:ext cx="3872836" cy="3872836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95325" y="558272"/>
            <a:ext cx="10359246" cy="687881"/>
          </a:xfrm>
        </p:spPr>
        <p:txBody>
          <a:bodyPr/>
          <a:lstStyle/>
          <a:p>
            <a:r>
              <a:rPr lang="de-CH" dirty="0"/>
              <a:t>Herausforderungen Aufgabenerfüllung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dirty="0"/>
              <a:t>VZF, 16. Januar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dirty="0"/>
              <a:t>Gemeinden </a:t>
            </a:r>
            <a:r>
              <a:rPr lang="de-CH" dirty="0" smtClean="0"/>
              <a:t>2030, </a:t>
            </a:r>
            <a:r>
              <a:rPr lang="de-CH" dirty="0" err="1"/>
              <a:t>ArG</a:t>
            </a:r>
            <a:r>
              <a:rPr lang="de-CH" dirty="0"/>
              <a:t> Zusammenarbeit, Kompetenzzentren Finanzen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39E4ED-0971-43B4-894B-4261CFCDCC5E}" type="slidenum">
              <a:rPr lang="de-CH" smtClean="0"/>
              <a:pPr/>
              <a:t>7</a:t>
            </a:fld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AE71C69-0360-4ACC-9A53-5B56D6ECA1AC}"/>
              </a:ext>
            </a:extLst>
          </p:cNvPr>
          <p:cNvSpPr txBox="1"/>
          <p:nvPr/>
        </p:nvSpPr>
        <p:spPr>
          <a:xfrm>
            <a:off x="8923271" y="3533677"/>
            <a:ext cx="2524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wir </a:t>
            </a:r>
          </a:p>
          <a:p>
            <a:pPr algn="ctr"/>
            <a:r>
              <a:rPr lang="de-CH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verbindet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1E2F6DAF-4BC7-435A-BF7D-BA63A6756FBD}"/>
              </a:ext>
            </a:extLst>
          </p:cNvPr>
          <p:cNvSpPr txBox="1">
            <a:spLocks/>
          </p:cNvSpPr>
          <p:nvPr/>
        </p:nvSpPr>
        <p:spPr>
          <a:xfrm>
            <a:off x="2131714" y="1988414"/>
            <a:ext cx="2348143" cy="369332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300" b="1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CH" sz="2000" dirty="0"/>
              <a:t>Fachkräftemangel</a:t>
            </a:r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1E2F6DAF-4BC7-435A-BF7D-BA63A6756FBD}"/>
              </a:ext>
            </a:extLst>
          </p:cNvPr>
          <p:cNvSpPr txBox="1">
            <a:spLocks/>
          </p:cNvSpPr>
          <p:nvPr/>
        </p:nvSpPr>
        <p:spPr>
          <a:xfrm rot="20237795">
            <a:off x="2611366" y="5809061"/>
            <a:ext cx="3193695" cy="369332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300" b="1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CH" sz="2000" dirty="0"/>
              <a:t>Stellvertretungsregelung</a:t>
            </a:r>
          </a:p>
        </p:txBody>
      </p:sp>
      <p:sp>
        <p:nvSpPr>
          <p:cNvPr id="22" name="Textplatzhalter 7">
            <a:extLst>
              <a:ext uri="{FF2B5EF4-FFF2-40B4-BE49-F238E27FC236}">
                <a16:creationId xmlns:a16="http://schemas.microsoft.com/office/drawing/2014/main" id="{1E2F6DAF-4BC7-435A-BF7D-BA63A6756FBD}"/>
              </a:ext>
            </a:extLst>
          </p:cNvPr>
          <p:cNvSpPr txBox="1">
            <a:spLocks/>
          </p:cNvSpPr>
          <p:nvPr/>
        </p:nvSpPr>
        <p:spPr>
          <a:xfrm>
            <a:off x="1015411" y="3029577"/>
            <a:ext cx="2816477" cy="369332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300" b="1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CH" sz="2000" dirty="0"/>
              <a:t>Attraktivität Jobprofil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1E2F6DAF-4BC7-435A-BF7D-BA63A6756FBD}"/>
              </a:ext>
            </a:extLst>
          </p:cNvPr>
          <p:cNvSpPr txBox="1">
            <a:spLocks/>
          </p:cNvSpPr>
          <p:nvPr/>
        </p:nvSpPr>
        <p:spPr>
          <a:xfrm>
            <a:off x="7053272" y="2016225"/>
            <a:ext cx="3739998" cy="369332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300" b="1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CH" sz="2000" dirty="0"/>
              <a:t>Wissensvermittlung/-transfer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1E2F6DAF-4BC7-435A-BF7D-BA63A6756FBD}"/>
              </a:ext>
            </a:extLst>
          </p:cNvPr>
          <p:cNvSpPr txBox="1">
            <a:spLocks/>
          </p:cNvSpPr>
          <p:nvPr/>
        </p:nvSpPr>
        <p:spPr>
          <a:xfrm>
            <a:off x="7261534" y="3643322"/>
            <a:ext cx="1661737" cy="369332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300" b="1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CH" sz="2000" dirty="0"/>
              <a:t>Komplexität</a:t>
            </a:r>
          </a:p>
        </p:txBody>
      </p:sp>
      <p:sp>
        <p:nvSpPr>
          <p:cNvPr id="25" name="Textplatzhalter 7">
            <a:extLst>
              <a:ext uri="{FF2B5EF4-FFF2-40B4-BE49-F238E27FC236}">
                <a16:creationId xmlns:a16="http://schemas.microsoft.com/office/drawing/2014/main" id="{1E2F6DAF-4BC7-435A-BF7D-BA63A6756FBD}"/>
              </a:ext>
            </a:extLst>
          </p:cNvPr>
          <p:cNvSpPr txBox="1">
            <a:spLocks/>
          </p:cNvSpPr>
          <p:nvPr/>
        </p:nvSpPr>
        <p:spPr>
          <a:xfrm>
            <a:off x="7431946" y="5133201"/>
            <a:ext cx="1955151" cy="369332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300" b="1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CH" sz="2000" dirty="0"/>
              <a:t>Digitalisierung</a:t>
            </a:r>
          </a:p>
        </p:txBody>
      </p:sp>
      <p:sp>
        <p:nvSpPr>
          <p:cNvPr id="26" name="Textplatzhalter 7">
            <a:extLst>
              <a:ext uri="{FF2B5EF4-FFF2-40B4-BE49-F238E27FC236}">
                <a16:creationId xmlns:a16="http://schemas.microsoft.com/office/drawing/2014/main" id="{1E2F6DAF-4BC7-435A-BF7D-BA63A6756FBD}"/>
              </a:ext>
            </a:extLst>
          </p:cNvPr>
          <p:cNvSpPr txBox="1">
            <a:spLocks/>
          </p:cNvSpPr>
          <p:nvPr/>
        </p:nvSpPr>
        <p:spPr>
          <a:xfrm>
            <a:off x="1638715" y="4714720"/>
            <a:ext cx="2222083" cy="369332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300" b="1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CH" sz="2000" dirty="0"/>
              <a:t>Zusammenarbeit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F0AC51D6-4740-44D4-971D-AAAA766345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79167" y="5895331"/>
            <a:ext cx="4306820" cy="286232"/>
          </a:xfrm>
          <a:solidFill>
            <a:schemeClr val="bg1"/>
          </a:solidFill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de-CH" sz="1400" b="0" dirty="0">
                <a:solidFill>
                  <a:schemeClr val="tx1"/>
                </a:solidFill>
              </a:rPr>
              <a:t>KI generiertes Bild mit Microsoft Bing Image </a:t>
            </a:r>
            <a:r>
              <a:rPr lang="de-CH" sz="1400" b="0" dirty="0" err="1">
                <a:solidFill>
                  <a:schemeClr val="tx1"/>
                </a:solidFill>
              </a:rPr>
              <a:t>Creater</a:t>
            </a:r>
            <a:endParaRPr lang="de-CH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84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95325" y="558272"/>
            <a:ext cx="10359246" cy="687881"/>
          </a:xfrm>
        </p:spPr>
        <p:txBody>
          <a:bodyPr/>
          <a:lstStyle/>
          <a:p>
            <a:r>
              <a:rPr lang="de-CH" dirty="0"/>
              <a:t>Herausforderungen Aufgabenerfüllung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dirty="0"/>
              <a:t>VZF, 16. Januar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dirty="0"/>
              <a:t>Gemeinden </a:t>
            </a:r>
            <a:r>
              <a:rPr lang="de-CH" dirty="0" smtClean="0"/>
              <a:t>2030, </a:t>
            </a:r>
            <a:r>
              <a:rPr lang="de-CH" dirty="0" err="1"/>
              <a:t>ArG</a:t>
            </a:r>
            <a:r>
              <a:rPr lang="de-CH" dirty="0"/>
              <a:t> Zusammenarbeit, Kompetenzzentren Finanzen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39E4ED-0971-43B4-894B-4261CFCDCC5E}" type="slidenum">
              <a:rPr lang="de-CH" smtClean="0"/>
              <a:pPr/>
              <a:t>8</a:t>
            </a:fld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AE71C69-0360-4ACC-9A53-5B56D6ECA1AC}"/>
              </a:ext>
            </a:extLst>
          </p:cNvPr>
          <p:cNvSpPr txBox="1"/>
          <p:nvPr/>
        </p:nvSpPr>
        <p:spPr>
          <a:xfrm>
            <a:off x="8923271" y="3533677"/>
            <a:ext cx="2524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wir </a:t>
            </a:r>
          </a:p>
          <a:p>
            <a:pPr algn="ctr"/>
            <a:r>
              <a:rPr lang="de-CH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verbindet</a:t>
            </a:r>
          </a:p>
        </p:txBody>
      </p:sp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49904"/>
              </p:ext>
            </p:extLst>
          </p:nvPr>
        </p:nvGraphicFramePr>
        <p:xfrm>
          <a:off x="1331911" y="2222860"/>
          <a:ext cx="9326564" cy="2264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3282">
                  <a:extLst>
                    <a:ext uri="{9D8B030D-6E8A-4147-A177-3AD203B41FA5}">
                      <a16:colId xmlns:a16="http://schemas.microsoft.com/office/drawing/2014/main" val="105472458"/>
                    </a:ext>
                  </a:extLst>
                </a:gridCol>
                <a:gridCol w="4663282">
                  <a:extLst>
                    <a:ext uri="{9D8B030D-6E8A-4147-A177-3AD203B41FA5}">
                      <a16:colId xmlns:a16="http://schemas.microsoft.com/office/drawing/2014/main" val="490991813"/>
                    </a:ext>
                  </a:extLst>
                </a:gridCol>
              </a:tblGrid>
              <a:tr h="566231">
                <a:tc>
                  <a:txBody>
                    <a:bodyPr/>
                    <a:lstStyle/>
                    <a:p>
                      <a:r>
                        <a:rPr lang="de-CH" sz="2400" dirty="0"/>
                        <a:t>Auswirkungen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/>
                        <a:t>Massnahmen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592823"/>
                  </a:ext>
                </a:extLst>
              </a:tr>
              <a:tr h="566231">
                <a:tc>
                  <a:txBody>
                    <a:bodyPr/>
                    <a:lstStyle/>
                    <a:p>
                      <a:r>
                        <a:rPr lang="de-CH" sz="2400" dirty="0"/>
                        <a:t>Verzögerungen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/>
                        <a:t>Fachkräftegewinnung</a:t>
                      </a:r>
                      <a:r>
                        <a:rPr lang="de-CH" sz="2400" baseline="0" dirty="0"/>
                        <a:t> + -sicherung</a:t>
                      </a:r>
                      <a:endParaRPr lang="de-C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561977"/>
                  </a:ext>
                </a:extLst>
              </a:tr>
              <a:tr h="566231">
                <a:tc>
                  <a:txBody>
                    <a:bodyPr/>
                    <a:lstStyle/>
                    <a:p>
                      <a:r>
                        <a:rPr lang="de-CH" sz="2400" dirty="0"/>
                        <a:t>Kostensteigerungen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/>
                        <a:t>Prozessoptimierungen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539367"/>
                  </a:ext>
                </a:extLst>
              </a:tr>
              <a:tr h="566231">
                <a:tc>
                  <a:txBody>
                    <a:bodyPr/>
                    <a:lstStyle/>
                    <a:p>
                      <a:r>
                        <a:rPr lang="de-CH" sz="2400" dirty="0" err="1"/>
                        <a:t>Fehleranfälligkeiten</a:t>
                      </a:r>
                      <a:endParaRPr lang="de-C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/>
                        <a:t>Kooperationsverbesserungen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5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150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4" y="2360443"/>
            <a:ext cx="10726242" cy="3367087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95325" y="558272"/>
            <a:ext cx="11078738" cy="687881"/>
          </a:xfrm>
        </p:spPr>
        <p:txBody>
          <a:bodyPr/>
          <a:lstStyle/>
          <a:p>
            <a:r>
              <a:rPr lang="de-CH" dirty="0"/>
              <a:t>Organisationsformen Finanzverwaltungen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695324" y="1762126"/>
            <a:ext cx="10658475" cy="4714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/>
              <a:t>Bezug Grundlagenpapier Finanzielle Führung VZF: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pPr marL="0" indent="0">
              <a:buNone/>
            </a:pPr>
            <a:endParaRPr lang="de-CH" sz="1600" dirty="0"/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r>
              <a:rPr lang="de-CH" sz="1600" dirty="0"/>
              <a:t>Quelle: Seite 22 </a:t>
            </a:r>
            <a:r>
              <a:rPr lang="de-CH" sz="1600" u="sng" dirty="0">
                <a:hlinkClick r:id="rId3"/>
              </a:rPr>
              <a:t>Grundlagenpapier Finanzielle Führung von Zürcher Gemeinden und Städten, zur Rolle von finanzverantwortlichen Personen: Rechtliche Pflichten und praktische Überlegungen</a:t>
            </a:r>
            <a:endParaRPr lang="de-CH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dirty="0"/>
              <a:t>VZF, 16. Januar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dirty="0"/>
              <a:t>Gemeinden </a:t>
            </a:r>
            <a:r>
              <a:rPr lang="de-CH" dirty="0" smtClean="0"/>
              <a:t>2030, </a:t>
            </a:r>
            <a:r>
              <a:rPr lang="de-CH" dirty="0" err="1"/>
              <a:t>ArG</a:t>
            </a:r>
            <a:r>
              <a:rPr lang="de-CH" dirty="0"/>
              <a:t> Zusammenarbeit, Kompetenzzentren Finanzen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39E4ED-0971-43B4-894B-4261CFCDCC5E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4827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821882-44c2-4775-aa70-daf403497663" xsi:nil="true"/>
    <lcf76f155ced4ddcb4097134ff3c332f xmlns="47df68a8-9ffc-4dfc-91f7-d87002bf65b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AA61A73991D741B5A5E5D3F52BBE3A" ma:contentTypeVersion="15" ma:contentTypeDescription="Ein neues Dokument erstellen." ma:contentTypeScope="" ma:versionID="8ae69b27a2a61de2016a6c65643aa3f3">
  <xsd:schema xmlns:xsd="http://www.w3.org/2001/XMLSchema" xmlns:xs="http://www.w3.org/2001/XMLSchema" xmlns:p="http://schemas.microsoft.com/office/2006/metadata/properties" xmlns:ns2="47df68a8-9ffc-4dfc-91f7-d87002bf65b7" xmlns:ns3="c2821882-44c2-4775-aa70-daf403497663" targetNamespace="http://schemas.microsoft.com/office/2006/metadata/properties" ma:root="true" ma:fieldsID="736087fd1fdab96db1e8b738873a2338" ns2:_="" ns3:_="">
    <xsd:import namespace="47df68a8-9ffc-4dfc-91f7-d87002bf65b7"/>
    <xsd:import namespace="c2821882-44c2-4775-aa70-daf4034976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f68a8-9ffc-4dfc-91f7-d87002bf6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13c00776-d0fc-4301-a5e2-958fd347c1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821882-44c2-4775-aa70-daf40349766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50529bc-cf83-4173-9eed-91b3e805c85c}" ma:internalName="TaxCatchAll" ma:showField="CatchAllData" ma:web="c2821882-44c2-4775-aa70-daf4034976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0037FB-10FC-4C3F-AFDA-525441289224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c2821882-44c2-4775-aa70-daf403497663"/>
    <ds:schemaRef ds:uri="47df68a8-9ffc-4dfc-91f7-d87002bf65b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BFDB445-8D4A-4273-8DC5-AC011086B5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9A14F3-EE94-49BD-A051-8D67B918CA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df68a8-9ffc-4dfc-91f7-d87002bf65b7"/>
    <ds:schemaRef ds:uri="c2821882-44c2-4775-aa70-daf4034976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1066</Words>
  <Application>Microsoft Office PowerPoint</Application>
  <PresentationFormat>Breitbild</PresentationFormat>
  <Paragraphs>353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Segoe UI</vt:lpstr>
      <vt:lpstr>Symbol</vt:lpstr>
      <vt:lpstr>Times New Roman</vt:lpstr>
      <vt:lpstr>Office</vt:lpstr>
      <vt:lpstr>Arbeitsgruppe Zusammenarbeit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Hess Martin</dc:creator>
  <cp:lastModifiedBy>Küng Oliver</cp:lastModifiedBy>
  <cp:revision>143</cp:revision>
  <dcterms:created xsi:type="dcterms:W3CDTF">2023-03-31T15:47:02Z</dcterms:created>
  <dcterms:modified xsi:type="dcterms:W3CDTF">2024-06-20T11:55:39Z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0x01010042AA61A73991D741B5A5E5D3F52BBE3A</vt:lpwstr>
  </property>
  <property fmtid="{D5CDD505-2E9C-101B-9397-08002B2CF9AE}" pid="3" name="MediaServiceImageTags">
    <vt:lpwstr/>
  </property>
</Properties>
</file>